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31"/>
  </p:notesMasterIdLst>
  <p:sldIdLst>
    <p:sldId id="262" r:id="rId2"/>
    <p:sldId id="281" r:id="rId3"/>
    <p:sldId id="282" r:id="rId4"/>
    <p:sldId id="297" r:id="rId5"/>
    <p:sldId id="347" r:id="rId6"/>
    <p:sldId id="348" r:id="rId7"/>
    <p:sldId id="288" r:id="rId8"/>
    <p:sldId id="292" r:id="rId9"/>
    <p:sldId id="300" r:id="rId10"/>
    <p:sldId id="302" r:id="rId11"/>
    <p:sldId id="304" r:id="rId12"/>
    <p:sldId id="306" r:id="rId13"/>
    <p:sldId id="308" r:id="rId14"/>
    <p:sldId id="309" r:id="rId15"/>
    <p:sldId id="310" r:id="rId16"/>
    <p:sldId id="316" r:id="rId17"/>
    <p:sldId id="320" r:id="rId18"/>
    <p:sldId id="321" r:id="rId19"/>
    <p:sldId id="330" r:id="rId20"/>
    <p:sldId id="346" r:id="rId21"/>
    <p:sldId id="317" r:id="rId22"/>
    <p:sldId id="334" r:id="rId23"/>
    <p:sldId id="331" r:id="rId24"/>
    <p:sldId id="342" r:id="rId25"/>
    <p:sldId id="350" r:id="rId26"/>
    <p:sldId id="345" r:id="rId27"/>
    <p:sldId id="344" r:id="rId28"/>
    <p:sldId id="341" r:id="rId29"/>
    <p:sldId id="349" r:id="rId30"/>
  </p:sldIdLst>
  <p:sldSz cx="9144000" cy="6858000" type="screen4x3"/>
  <p:notesSz cx="6858000" cy="9144000"/>
  <p:embeddedFontLst>
    <p:embeddedFont>
      <p:font typeface="Myriad Web Pro" panose="020B0503030403020204" pitchFamily="34" charset="0"/>
      <p:regular r:id="rId32"/>
      <p:bold r:id="rId33"/>
      <p:italic r:id="rId34"/>
    </p:embeddedFont>
    <p:embeddedFont>
      <p:font typeface="Wingdings 3" panose="05040102010807070707" pitchFamily="18" charset="2"/>
      <p:regular r:id="rId35"/>
    </p:embeddedFont>
    <p:embeddedFont>
      <p:font typeface="Myriad Web Pro Condensed" panose="020B0506030403020204" pitchFamily="34" charset="0"/>
      <p:regular r:id="rId36"/>
      <p:italic r:id="rId37"/>
    </p:embeddedFont>
    <p:embeddedFont>
      <p:font typeface="ITC Zapf Dingbats" panose="05020102010704020609" pitchFamily="18" charset="2"/>
      <p:regular r:id="rId38"/>
    </p:embeddedFont>
    <p:embeddedFont>
      <p:font typeface="News Gothic MT" panose="020B0504020203020204" pitchFamily="34" charset="0"/>
      <p:regular r:id="rId39"/>
      <p:bold r:id="rId40"/>
      <p:italic r:id="rId41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B5"/>
    <a:srgbClr val="000000"/>
    <a:srgbClr val="FF9999"/>
    <a:srgbClr val="99FFCC"/>
    <a:srgbClr val="E5F2FF"/>
    <a:srgbClr val="B9DCFF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99" autoAdjust="0"/>
    <p:restoredTop sz="94704" autoAdjust="0"/>
  </p:normalViewPr>
  <p:slideViewPr>
    <p:cSldViewPr>
      <p:cViewPr varScale="1">
        <p:scale>
          <a:sx n="77" d="100"/>
          <a:sy n="77" d="100"/>
        </p:scale>
        <p:origin x="-102" y="-15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font" Target="fonts/font9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Click to edit Master text styles</a:t>
            </a:r>
          </a:p>
          <a:p>
            <a:pPr lvl="1"/>
            <a:r>
              <a:rPr lang="de-DE" altLang="de-DE" noProof="0" smtClean="0"/>
              <a:t>Second level</a:t>
            </a:r>
          </a:p>
          <a:p>
            <a:pPr lvl="2"/>
            <a:r>
              <a:rPr lang="de-DE" altLang="de-DE" noProof="0" smtClean="0"/>
              <a:t>Third level</a:t>
            </a:r>
          </a:p>
          <a:p>
            <a:pPr lvl="3"/>
            <a:r>
              <a:rPr lang="de-DE" altLang="de-DE" noProof="0" smtClean="0"/>
              <a:t>Fourth level</a:t>
            </a:r>
          </a:p>
          <a:p>
            <a:pPr lvl="4"/>
            <a:r>
              <a:rPr lang="de-DE" altLang="de-DE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BC7982-5464-4638-A354-759F34EF40C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1623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C7982-5464-4638-A354-759F34EF40CA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6606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C7982-5464-4638-A354-759F34EF40CA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6606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C7982-5464-4638-A354-759F34EF40CA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6606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C7982-5464-4638-A354-759F34EF40CA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6606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C7982-5464-4638-A354-759F34EF40CA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6606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C7982-5464-4638-A354-759F34EF40CA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6606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C7982-5464-4638-A354-759F34EF40CA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6606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C7982-5464-4638-A354-759F34EF40CA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6606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C7982-5464-4638-A354-759F34EF40CA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660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dirty="0" smtClean="0"/>
              <a:t>Click </a:t>
            </a:r>
            <a:r>
              <a:rPr lang="de-DE" altLang="de-DE" noProof="0" dirty="0" err="1" smtClean="0"/>
              <a:t>to</a:t>
            </a:r>
            <a:r>
              <a:rPr lang="de-DE" altLang="de-DE" noProof="0" dirty="0" smtClean="0"/>
              <a:t> </a:t>
            </a:r>
            <a:r>
              <a:rPr lang="de-DE" altLang="de-DE" noProof="0" dirty="0" err="1" smtClean="0"/>
              <a:t>edit</a:t>
            </a:r>
            <a:r>
              <a:rPr lang="de-DE" altLang="de-DE" noProof="0" dirty="0" smtClean="0"/>
              <a:t>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de-DE" noProof="0" dirty="0" smtClean="0"/>
              <a:t>Click </a:t>
            </a:r>
            <a:r>
              <a:rPr lang="de-DE" altLang="de-DE" noProof="0" dirty="0" err="1" smtClean="0"/>
              <a:t>to</a:t>
            </a:r>
            <a:r>
              <a:rPr lang="de-DE" altLang="de-DE" noProof="0" dirty="0" smtClean="0"/>
              <a:t> </a:t>
            </a:r>
            <a:r>
              <a:rPr lang="de-DE" altLang="de-DE" noProof="0" dirty="0" err="1" smtClean="0"/>
              <a:t>edit</a:t>
            </a:r>
            <a:r>
              <a:rPr lang="de-DE" altLang="de-DE" noProof="0" dirty="0" smtClean="0"/>
              <a:t> Master </a:t>
            </a:r>
            <a:r>
              <a:rPr lang="de-DE" altLang="de-DE" noProof="0" dirty="0" err="1" smtClean="0"/>
              <a:t>subtitle</a:t>
            </a:r>
            <a:r>
              <a:rPr lang="de-DE" altLang="de-DE" noProof="0" dirty="0" smtClean="0"/>
              <a:t>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1738313" cy="4762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975" y="6245225"/>
            <a:ext cx="36798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0788" y="6245225"/>
            <a:ext cx="86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AEB99-940D-499E-B6DC-F427CD0216DE}" type="slidenum">
              <a:rPr lang="de-DE" altLang="de-DE"/>
              <a:pPr>
                <a:defRPr/>
              </a:pPr>
              <a:t>‹Nr.›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3525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0825" y="6245225"/>
            <a:ext cx="153511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613" y="6245225"/>
            <a:ext cx="44640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350" y="6453188"/>
            <a:ext cx="5048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04270-E6DA-450C-BA1E-4EA74B40CD8E}" type="slidenum">
              <a:rPr lang="de-DE" altLang="de-DE"/>
              <a:pPr>
                <a:defRPr/>
              </a:pPr>
              <a:t>‹Nr.›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707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78613" y="260350"/>
            <a:ext cx="2141537" cy="59055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275388" cy="59055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0825" y="6245225"/>
            <a:ext cx="153511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613" y="6245225"/>
            <a:ext cx="44640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350" y="6453188"/>
            <a:ext cx="5048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2DA4D-F8F4-4E76-80BB-476D6F0B1161}" type="slidenum">
              <a:rPr lang="de-DE" altLang="de-DE"/>
              <a:pPr>
                <a:defRPr/>
              </a:pPr>
              <a:t>‹Nr.›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252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>
            <a:spLocks noChangeArrowheads="1"/>
          </p:cNvSpPr>
          <p:nvPr userDrawn="1"/>
        </p:nvSpPr>
        <p:spPr bwMode="auto">
          <a:xfrm>
            <a:off x="250825" y="6434138"/>
            <a:ext cx="87856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A53704-0F43-42CE-B5B4-00488EA1F1D6}" type="slidenum">
              <a:rPr lang="de-DE" altLang="de-DE" sz="1400" b="1" smtClean="0">
                <a:solidFill>
                  <a:srgbClr val="0031B5"/>
                </a:solidFill>
                <a:latin typeface="Myriad Web Pro" panose="020B0503030403020204" pitchFamily="34" charset="0"/>
              </a:rPr>
              <a:pPr eaLnBrk="1" hangingPunct="1">
                <a:defRPr/>
              </a:pPr>
              <a:t>‹Nr.›</a:t>
            </a:fld>
            <a:r>
              <a:rPr lang="de-DE" altLang="de-DE" sz="1400" b="0" baseline="0" dirty="0" smtClean="0">
                <a:solidFill>
                  <a:schemeClr val="tx1"/>
                </a:solidFill>
                <a:latin typeface="Myriad Web Pro" panose="020B0503030403020204" pitchFamily="34" charset="0"/>
              </a:rPr>
              <a:t>     </a:t>
            </a:r>
            <a:r>
              <a:rPr lang="de-DE" altLang="de-DE" sz="1400" dirty="0" smtClean="0">
                <a:latin typeface="Myriad Web Pro" panose="020B0503030403020204" pitchFamily="34" charset="0"/>
              </a:rPr>
              <a:t>Prof.  Dr.  Carl-Friedrich</a:t>
            </a:r>
            <a:r>
              <a:rPr lang="de-DE" altLang="de-DE" sz="1400" baseline="0" dirty="0" smtClean="0">
                <a:latin typeface="Myriad Web Pro" panose="020B0503030403020204" pitchFamily="34" charset="0"/>
              </a:rPr>
              <a:t> </a:t>
            </a:r>
            <a:r>
              <a:rPr lang="de-DE" altLang="de-DE" sz="1400" dirty="0" smtClean="0">
                <a:latin typeface="Myriad Web Pro" panose="020B0503030403020204" pitchFamily="34" charset="0"/>
              </a:rPr>
              <a:t>Stuckenberg, LL.M.                 </a:t>
            </a:r>
            <a:r>
              <a:rPr lang="de-DE" altLang="de-DE" sz="1400" baseline="0" dirty="0" smtClean="0">
                <a:latin typeface="Myriad Web Pro" panose="020B0503030403020204" pitchFamily="34" charset="0"/>
              </a:rPr>
              <a:t>Die Grundlagen der </a:t>
            </a:r>
            <a:r>
              <a:rPr lang="de-DE" altLang="de-DE" sz="1400" dirty="0" smtClean="0">
                <a:latin typeface="Myriad Web Pro" panose="020B0503030403020204" pitchFamily="34" charset="0"/>
              </a:rPr>
              <a:t>Zueignungsabsicht bei § 242 StGB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Web Pro" panose="020B0503030403020204" pitchFamily="34" charset="0"/>
              </a:defRPr>
            </a:lvl1pPr>
            <a:lvl2pPr>
              <a:defRPr>
                <a:latin typeface="Myriad Web Pro" panose="020B0503030403020204" pitchFamily="34" charset="0"/>
              </a:defRPr>
            </a:lvl2pPr>
            <a:lvl3pPr>
              <a:defRPr>
                <a:latin typeface="Myriad Web Pro" panose="020B0503030403020204" pitchFamily="34" charset="0"/>
              </a:defRPr>
            </a:lvl3pPr>
            <a:lvl4pPr>
              <a:defRPr>
                <a:latin typeface="Myriad Web Pro" panose="020B0503030403020204" pitchFamily="34" charset="0"/>
              </a:defRPr>
            </a:lvl4pPr>
            <a:lvl5pPr>
              <a:defRPr>
                <a:latin typeface="Myriad Web Pro" panose="020B0503030403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569325" cy="720725"/>
          </a:xfrm>
        </p:spPr>
        <p:txBody>
          <a:bodyPr/>
          <a:lstStyle>
            <a:lvl1pPr>
              <a:defRPr>
                <a:latin typeface="Myriad Web Pro" panose="020B0503030403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863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0825" y="6245225"/>
            <a:ext cx="153511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613" y="6245225"/>
            <a:ext cx="44640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350" y="6453188"/>
            <a:ext cx="5048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FEA77-690C-4F78-A642-F111CFEA65F4}" type="slidenum">
              <a:rPr lang="de-DE" altLang="de-DE"/>
              <a:pPr>
                <a:defRPr/>
              </a:pPr>
              <a:t>‹Nr.›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5515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981075"/>
            <a:ext cx="4208463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981075"/>
            <a:ext cx="4208462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0825" y="6245225"/>
            <a:ext cx="153511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979613" y="6245225"/>
            <a:ext cx="44640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88350" y="6453188"/>
            <a:ext cx="5048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0D4C0-5D04-40C9-82CA-B433A1F0AF63}" type="slidenum">
              <a:rPr lang="de-DE" altLang="de-DE"/>
              <a:pPr>
                <a:defRPr/>
              </a:pPr>
              <a:t>‹Nr.›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410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50825" y="6245225"/>
            <a:ext cx="153511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979613" y="6245225"/>
            <a:ext cx="44640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388350" y="6453188"/>
            <a:ext cx="5048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2F026-AFD2-4E50-A242-4DE52EFF87FD}" type="slidenum">
              <a:rPr lang="de-DE" altLang="de-DE"/>
              <a:pPr>
                <a:defRPr/>
              </a:pPr>
              <a:t>‹Nr.›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9139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50825" y="6245225"/>
            <a:ext cx="153511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979613" y="6245225"/>
            <a:ext cx="44640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388350" y="6453188"/>
            <a:ext cx="5048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086C7-AAA2-4619-8793-3449F72FD5A6}" type="slidenum">
              <a:rPr lang="de-DE" altLang="de-DE"/>
              <a:pPr>
                <a:defRPr/>
              </a:pPr>
              <a:t>‹Nr.›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633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50825" y="6245225"/>
            <a:ext cx="153511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979613" y="6245225"/>
            <a:ext cx="44640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388350" y="6453188"/>
            <a:ext cx="5048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22C15-E850-4A01-9F06-1688C7CC57F4}" type="slidenum">
              <a:rPr lang="de-DE" altLang="de-DE"/>
              <a:pPr>
                <a:defRPr/>
              </a:pPr>
              <a:t>‹Nr.›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654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0825" y="6245225"/>
            <a:ext cx="153511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979613" y="6245225"/>
            <a:ext cx="44640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88350" y="6453188"/>
            <a:ext cx="5048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869EB-950B-4899-87B9-F6F7E1FD07B3}" type="slidenum">
              <a:rPr lang="de-DE" altLang="de-DE"/>
              <a:pPr>
                <a:defRPr/>
              </a:pPr>
              <a:t>‹Nr.›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173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0825" y="6245225"/>
            <a:ext cx="153511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979613" y="6245225"/>
            <a:ext cx="44640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88350" y="6453188"/>
            <a:ext cx="5048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A846-7F73-4C12-888D-656CD4157E1B}" type="slidenum">
              <a:rPr lang="de-DE" altLang="de-DE"/>
              <a:pPr>
                <a:defRPr/>
              </a:pPr>
              <a:t>‹Nr.›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697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5693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81075"/>
            <a:ext cx="856932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1B5"/>
          </a:solidFill>
          <a:latin typeface="Myriad Roman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1B5"/>
          </a:solidFill>
          <a:latin typeface="Myriad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1B5"/>
          </a:solidFill>
          <a:latin typeface="Myriad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1B5"/>
          </a:solidFill>
          <a:latin typeface="Myriad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1B5"/>
          </a:solidFill>
          <a:latin typeface="Myriad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1B5"/>
          </a:solidFill>
          <a:latin typeface="News Gothic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1B5"/>
          </a:solidFill>
          <a:latin typeface="News Gothic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1B5"/>
          </a:solidFill>
          <a:latin typeface="News Gothic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1B5"/>
          </a:solidFill>
          <a:latin typeface="News Gothic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Myriad Roman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Myriad Roman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Myriad Roman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tx1"/>
          </a:solidFill>
          <a:latin typeface="Myriad Roman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Myriad Roman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05200"/>
            <a:ext cx="7392988" cy="1752600"/>
          </a:xfrm>
        </p:spPr>
        <p:txBody>
          <a:bodyPr/>
          <a:lstStyle/>
          <a:p>
            <a:pPr algn="l" eaLnBrk="1" hangingPunct="1">
              <a:spcBef>
                <a:spcPts val="0"/>
              </a:spcBef>
            </a:pPr>
            <a:endParaRPr lang="de-DE" altLang="de-DE" b="1" dirty="0" smtClean="0">
              <a:latin typeface="Myriad Web Pro" panose="020B0503030403020204" pitchFamily="34" charset="0"/>
            </a:endParaRPr>
          </a:p>
          <a:p>
            <a:pPr algn="l" eaLnBrk="1" hangingPunct="1"/>
            <a:endParaRPr lang="de-DE" altLang="de-DE" b="1" dirty="0" smtClean="0">
              <a:latin typeface="Myriad Web Pro" panose="020B0503030403020204" pitchFamily="34" charset="0"/>
            </a:endParaRPr>
          </a:p>
          <a:p>
            <a:pPr algn="l" eaLnBrk="1" hangingPunct="1"/>
            <a:r>
              <a:rPr lang="de-DE" altLang="de-DE" b="1" dirty="0" smtClean="0">
                <a:latin typeface="Myriad Web Pro" panose="020B0503030403020204" pitchFamily="34" charset="0"/>
              </a:rPr>
              <a:t>Prof. Dr. Carl-Friedrich Stuckenberg, LL.M.  </a:t>
            </a:r>
            <a:r>
              <a:rPr lang="de-DE" altLang="de-DE" sz="2000" b="1" dirty="0" smtClean="0">
                <a:latin typeface="Myriad Web Pro" panose="020B0503030403020204" pitchFamily="34" charset="0"/>
              </a:rPr>
              <a:t>(Harvard)</a:t>
            </a:r>
            <a:endParaRPr lang="de-DE" altLang="de-DE" b="1" dirty="0" smtClean="0">
              <a:latin typeface="Myriad Web Pro" panose="020B0503030403020204" pitchFamily="34" charset="0"/>
            </a:endParaRPr>
          </a:p>
          <a:p>
            <a:pPr algn="l" eaLnBrk="1" hangingPunct="1">
              <a:spcBef>
                <a:spcPts val="1200"/>
              </a:spcBef>
            </a:pPr>
            <a:r>
              <a:rPr lang="de-DE" altLang="de-DE" sz="2000" b="1" dirty="0" smtClean="0">
                <a:latin typeface="Myriad Web Pro" panose="020B0503030403020204" pitchFamily="34" charset="0"/>
              </a:rPr>
              <a:t>Universität zu Köln, 27.11.2015</a:t>
            </a:r>
            <a:endParaRPr lang="de-DE" altLang="de-DE" b="1" dirty="0" smtClean="0">
              <a:latin typeface="Myriad Web Pro" panose="020B0503030403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486600" cy="1470025"/>
          </a:xfrm>
        </p:spPr>
        <p:txBody>
          <a:bodyPr/>
          <a:lstStyle/>
          <a:p>
            <a:r>
              <a:rPr lang="de-DE" dirty="0" smtClean="0"/>
              <a:t>Die Grundlagen der</a:t>
            </a:r>
            <a:br>
              <a:rPr lang="de-DE" dirty="0" smtClean="0"/>
            </a:br>
            <a:r>
              <a:rPr lang="de-DE" sz="6600" dirty="0" smtClean="0"/>
              <a:t>Zueignungsabsicht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beim Diebstahl (§ 242 StGB)</a:t>
            </a:r>
            <a:endParaRPr lang="de-DE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021288"/>
            <a:ext cx="16541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51520" y="616530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31B5"/>
                </a:solidFill>
                <a:latin typeface="+mn-lt"/>
              </a:rPr>
              <a:t>Lehrstuhl für deutsches und internationales Strafrecht und Strafprozessrecht, Strafrechtsvergleichung sowie Strafrechtsgeschichte</a:t>
            </a:r>
            <a:endParaRPr lang="de-DE" sz="1200" dirty="0">
              <a:solidFill>
                <a:srgbClr val="0031B5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6000" y="1555200"/>
            <a:ext cx="8280920" cy="4609058"/>
          </a:xfrm>
        </p:spPr>
        <p:txBody>
          <a:bodyPr/>
          <a:lstStyle/>
          <a:p>
            <a:pPr marL="720000" indent="0" eaLnBrk="1" hangingPunct="1">
              <a:buNone/>
              <a:defRPr/>
            </a:pPr>
            <a:r>
              <a:rPr lang="de-DE" altLang="de-DE" b="1" dirty="0" smtClean="0"/>
              <a:t>Absicht der Zueignung </a:t>
            </a:r>
            <a:r>
              <a:rPr lang="de-DE" altLang="de-DE" dirty="0" smtClean="0"/>
              <a:t>(</a:t>
            </a:r>
            <a:r>
              <a:rPr lang="de-DE" altLang="de-DE" dirty="0" err="1" smtClean="0"/>
              <a:t>hM</a:t>
            </a:r>
            <a:r>
              <a:rPr lang="de-DE" altLang="de-DE" dirty="0" smtClean="0"/>
              <a:t>) =:</a:t>
            </a:r>
          </a:p>
          <a:p>
            <a:pPr marL="720000" indent="0" eaLnBrk="1" hangingPunct="1">
              <a:spcBef>
                <a:spcPts val="1800"/>
              </a:spcBef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1.  </a:t>
            </a:r>
            <a:r>
              <a:rPr lang="de-DE" altLang="de-DE" b="1" dirty="0" smtClean="0">
                <a:solidFill>
                  <a:srgbClr val="0031B5"/>
                </a:solidFill>
                <a:sym typeface="Wingdings"/>
              </a:rPr>
              <a:t>Absicht</a:t>
            </a:r>
            <a:r>
              <a:rPr lang="de-DE" altLang="de-DE" b="1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(</a:t>
            </a:r>
            <a:r>
              <a:rPr lang="de-DE" altLang="de-DE" i="1" dirty="0" err="1" smtClean="0">
                <a:solidFill>
                  <a:srgbClr val="000000"/>
                </a:solidFill>
                <a:sym typeface="Wingdings"/>
              </a:rPr>
              <a:t>dolus</a:t>
            </a:r>
            <a:r>
              <a:rPr lang="de-DE" altLang="de-DE" i="1" dirty="0" smtClean="0">
                <a:solidFill>
                  <a:srgbClr val="000000"/>
                </a:solidFill>
                <a:sym typeface="Wingdings"/>
              </a:rPr>
              <a:t> directus 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1. Grades), die Sache sich </a:t>
            </a:r>
            <a:br>
              <a:rPr lang="de-DE" altLang="de-DE" dirty="0" smtClean="0">
                <a:solidFill>
                  <a:srgbClr val="000000"/>
                </a:solidFill>
                <a:sym typeface="Wingdings"/>
              </a:rPr>
            </a:b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     oder einem Dritten </a:t>
            </a:r>
            <a:r>
              <a:rPr lang="de-DE" altLang="de-DE" dirty="0" smtClean="0">
                <a:solidFill>
                  <a:srgbClr val="0031B5"/>
                </a:solidFill>
                <a:sym typeface="Wingdings"/>
              </a:rPr>
              <a:t>wenigstens vorübergehend </a:t>
            </a:r>
            <a:br>
              <a:rPr lang="de-DE" altLang="de-DE" dirty="0" smtClean="0">
                <a:solidFill>
                  <a:srgbClr val="0031B5"/>
                </a:solidFill>
                <a:sym typeface="Wingdings"/>
              </a:rPr>
            </a:br>
            <a:r>
              <a:rPr lang="de-DE" altLang="de-DE" dirty="0" smtClean="0">
                <a:solidFill>
                  <a:srgbClr val="0031B5"/>
                </a:solidFill>
                <a:sym typeface="Wingdings"/>
              </a:rPr>
              <a:t>     </a:t>
            </a:r>
            <a:r>
              <a:rPr lang="de-DE" altLang="de-DE" b="1" dirty="0" smtClean="0">
                <a:solidFill>
                  <a:srgbClr val="0031B5"/>
                </a:solidFill>
                <a:sym typeface="Wingdings"/>
              </a:rPr>
              <a:t>anzueignen</a:t>
            </a:r>
          </a:p>
          <a:p>
            <a:pPr marL="720000" indent="0" eaLnBrk="1" hangingPunct="1"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und </a:t>
            </a:r>
          </a:p>
          <a:p>
            <a:pPr marL="720000" indent="0" eaLnBrk="1" hangingPunct="1"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2.  wenigstens </a:t>
            </a:r>
            <a:r>
              <a:rPr lang="de-DE" altLang="de-DE" dirty="0" smtClean="0">
                <a:solidFill>
                  <a:srgbClr val="0031B5"/>
                </a:solidFill>
                <a:sym typeface="Wingdings"/>
              </a:rPr>
              <a:t>bedingter </a:t>
            </a:r>
            <a:r>
              <a:rPr lang="de-DE" altLang="de-DE" b="1" dirty="0" smtClean="0">
                <a:solidFill>
                  <a:srgbClr val="0031B5"/>
                </a:solidFill>
                <a:sym typeface="Wingdings"/>
              </a:rPr>
              <a:t>Vorsatz 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(</a:t>
            </a:r>
            <a:r>
              <a:rPr lang="de-DE" altLang="de-DE" i="1" dirty="0" err="1" smtClean="0">
                <a:solidFill>
                  <a:srgbClr val="000000"/>
                </a:solidFill>
                <a:sym typeface="Wingdings"/>
              </a:rPr>
              <a:t>dolus</a:t>
            </a:r>
            <a:r>
              <a:rPr lang="de-DE" altLang="de-DE" i="1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de-DE" altLang="de-DE" i="1" dirty="0" err="1" smtClean="0">
                <a:solidFill>
                  <a:srgbClr val="000000"/>
                </a:solidFill>
                <a:sym typeface="Wingdings"/>
              </a:rPr>
              <a:t>eventualis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) der </a:t>
            </a:r>
            <a:br>
              <a:rPr lang="de-DE" altLang="de-DE" dirty="0" smtClean="0">
                <a:solidFill>
                  <a:srgbClr val="000000"/>
                </a:solidFill>
                <a:sym typeface="Wingdings"/>
              </a:rPr>
            </a:b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      </a:t>
            </a:r>
            <a:r>
              <a:rPr lang="de-DE" altLang="de-DE" dirty="0" smtClean="0">
                <a:solidFill>
                  <a:srgbClr val="0031B5"/>
                </a:solidFill>
                <a:sym typeface="Wingdings"/>
              </a:rPr>
              <a:t>dauerhaften </a:t>
            </a:r>
            <a:r>
              <a:rPr lang="de-DE" altLang="de-DE" b="1" dirty="0" smtClean="0">
                <a:solidFill>
                  <a:srgbClr val="0031B5"/>
                </a:solidFill>
                <a:sym typeface="Wingdings"/>
              </a:rPr>
              <a:t>Enteignung 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des Eigentümers</a:t>
            </a:r>
          </a:p>
          <a:p>
            <a:pPr marL="720000" indent="0" eaLnBrk="1" hangingPunct="1">
              <a:buNone/>
              <a:defRPr/>
            </a:pPr>
            <a:endParaRPr lang="de-DE" altLang="de-DE" dirty="0" smtClean="0">
              <a:solidFill>
                <a:srgbClr val="000000"/>
              </a:solidFill>
              <a:sym typeface="Wingdings"/>
            </a:endParaRPr>
          </a:p>
          <a:p>
            <a:pPr marL="720000" indent="0" eaLnBrk="1" hangingPunct="1"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 </a:t>
            </a:r>
            <a:r>
              <a:rPr lang="de-DE" altLang="de-DE" dirty="0" err="1" smtClean="0">
                <a:solidFill>
                  <a:srgbClr val="000000"/>
                </a:solidFill>
                <a:sym typeface="Wingdings"/>
              </a:rPr>
              <a:t>muß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de-DE" altLang="de-DE" dirty="0" smtClean="0">
                <a:solidFill>
                  <a:srgbClr val="0031B5"/>
                </a:solidFill>
                <a:sym typeface="Wingdings"/>
              </a:rPr>
              <a:t>im Zeitpunkt 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der Wegnahme vorliegen</a:t>
            </a:r>
          </a:p>
          <a:p>
            <a:pPr marL="720000" indent="0" eaLnBrk="1" hangingPunct="1">
              <a:buNone/>
              <a:defRPr/>
            </a:pPr>
            <a:endParaRPr lang="de-DE" altLang="de-DE" dirty="0">
              <a:solidFill>
                <a:srgbClr val="FF0000"/>
              </a:solidFill>
              <a:sym typeface="Wingdings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96000" y="684000"/>
            <a:ext cx="8569325" cy="720725"/>
          </a:xfrm>
        </p:spPr>
        <p:txBody>
          <a:bodyPr/>
          <a:lstStyle/>
          <a:p>
            <a:pPr eaLnBrk="1" hangingPunct="1"/>
            <a:r>
              <a:rPr lang="de-DE" altLang="de-DE" sz="3600" dirty="0" smtClean="0"/>
              <a:t>V. Begriff der Zueignungsabsicht</a:t>
            </a:r>
          </a:p>
        </p:txBody>
      </p:sp>
    </p:spTree>
    <p:extLst>
      <p:ext uri="{BB962C8B-B14F-4D97-AF65-F5344CB8AC3E}">
        <p14:creationId xmlns:p14="http://schemas.microsoft.com/office/powerpoint/2010/main" val="157158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6000" y="1555200"/>
            <a:ext cx="8280920" cy="460905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altLang="de-DE" b="1" dirty="0" smtClean="0">
                <a:solidFill>
                  <a:srgbClr val="0031B5"/>
                </a:solidFill>
                <a:latin typeface="ZapfDingbats" pitchFamily="82" charset="0"/>
              </a:rPr>
              <a:t>Ê</a:t>
            </a:r>
            <a:r>
              <a:rPr lang="de-DE" altLang="de-DE" b="1" dirty="0" smtClean="0"/>
              <a:t>  „Substanztheorie“ </a:t>
            </a:r>
            <a:r>
              <a:rPr lang="de-DE" altLang="de-DE" dirty="0" smtClean="0"/>
              <a:t>[besser: </a:t>
            </a:r>
            <a:r>
              <a:rPr lang="de-DE" altLang="de-DE" b="1" dirty="0" smtClean="0"/>
              <a:t>Eigentumstheorie</a:t>
            </a:r>
            <a:r>
              <a:rPr lang="de-DE" altLang="de-DE" dirty="0" smtClean="0"/>
              <a:t>]:</a:t>
            </a:r>
          </a:p>
          <a:p>
            <a:pPr marL="720000" indent="0" eaLnBrk="1" hangingPunct="1">
              <a:buNone/>
              <a:defRPr/>
            </a:pPr>
            <a:r>
              <a:rPr lang="de-DE" altLang="de-DE" dirty="0" smtClean="0"/>
              <a:t>Täter will sich die </a:t>
            </a:r>
            <a:r>
              <a:rPr lang="de-DE" altLang="de-DE" b="1" dirty="0" smtClean="0"/>
              <a:t>Sache selbst</a:t>
            </a:r>
            <a:r>
              <a:rPr lang="de-DE" altLang="de-DE" dirty="0" smtClean="0"/>
              <a:t>, die </a:t>
            </a:r>
            <a:r>
              <a:rPr lang="de-DE" altLang="de-DE" b="1" dirty="0" smtClean="0"/>
              <a:t>Sachsubstanz  </a:t>
            </a:r>
            <a:r>
              <a:rPr lang="de-DE" altLang="de-DE" dirty="0" smtClean="0"/>
              <a:t>zueignen, d.h. </a:t>
            </a:r>
            <a:r>
              <a:rPr lang="de-DE" altLang="de-DE" b="1" dirty="0" smtClean="0"/>
              <a:t>„selbstherrlich wie ein Eigentümer“ </a:t>
            </a:r>
            <a:r>
              <a:rPr lang="de-DE" altLang="de-DE" dirty="0" smtClean="0"/>
              <a:t>(BGH) nutzen</a:t>
            </a:r>
          </a:p>
          <a:p>
            <a:pPr marL="720000" indent="0" eaLnBrk="1" hangingPunct="1">
              <a:buNone/>
              <a:defRPr/>
            </a:pPr>
            <a:r>
              <a:rPr lang="de-DE" altLang="de-DE" dirty="0">
                <a:solidFill>
                  <a:srgbClr val="FF0000"/>
                </a:solidFill>
                <a:sym typeface="Wingdings"/>
              </a:rPr>
              <a:t></a:t>
            </a:r>
            <a:r>
              <a:rPr lang="de-DE" altLang="de-DE" dirty="0">
                <a:solidFill>
                  <a:srgbClr val="FF0000"/>
                </a:solidFill>
              </a:rPr>
              <a:t> „se </a:t>
            </a:r>
            <a:r>
              <a:rPr lang="de-DE" altLang="de-DE" dirty="0" err="1">
                <a:solidFill>
                  <a:srgbClr val="FF0000"/>
                </a:solidFill>
              </a:rPr>
              <a:t>ut</a:t>
            </a:r>
            <a:r>
              <a:rPr lang="de-DE" altLang="de-DE" dirty="0">
                <a:solidFill>
                  <a:srgbClr val="FF0000"/>
                </a:solidFill>
              </a:rPr>
              <a:t> </a:t>
            </a:r>
            <a:r>
              <a:rPr lang="de-DE" altLang="de-DE" dirty="0" err="1">
                <a:solidFill>
                  <a:srgbClr val="FF0000"/>
                </a:solidFill>
              </a:rPr>
              <a:t>dominum</a:t>
            </a:r>
            <a:r>
              <a:rPr lang="de-DE" altLang="de-DE" dirty="0">
                <a:solidFill>
                  <a:srgbClr val="FF0000"/>
                </a:solidFill>
              </a:rPr>
              <a:t> </a:t>
            </a:r>
            <a:r>
              <a:rPr lang="de-DE" altLang="de-DE" dirty="0" err="1">
                <a:solidFill>
                  <a:srgbClr val="FF0000"/>
                </a:solidFill>
              </a:rPr>
              <a:t>gerere</a:t>
            </a:r>
            <a:r>
              <a:rPr lang="de-DE" altLang="de-DE" dirty="0">
                <a:solidFill>
                  <a:srgbClr val="FF0000"/>
                </a:solidFill>
              </a:rPr>
              <a:t>“</a:t>
            </a:r>
            <a:br>
              <a:rPr lang="de-DE" altLang="de-DE" dirty="0">
                <a:solidFill>
                  <a:srgbClr val="FF0000"/>
                </a:solidFill>
              </a:rPr>
            </a:br>
            <a:r>
              <a:rPr lang="de-DE" altLang="de-DE" dirty="0">
                <a:solidFill>
                  <a:srgbClr val="FF0000"/>
                </a:solidFill>
                <a:sym typeface="Wingdings"/>
              </a:rPr>
              <a:t></a:t>
            </a:r>
            <a:r>
              <a:rPr lang="de-DE" altLang="de-DE" dirty="0">
                <a:solidFill>
                  <a:srgbClr val="FF0000"/>
                </a:solidFill>
              </a:rPr>
              <a:t> „</a:t>
            </a:r>
            <a:r>
              <a:rPr lang="de-DE" altLang="de-DE" dirty="0" err="1">
                <a:solidFill>
                  <a:srgbClr val="FF0000"/>
                </a:solidFill>
              </a:rPr>
              <a:t>animus</a:t>
            </a:r>
            <a:r>
              <a:rPr lang="de-DE" altLang="de-DE" dirty="0">
                <a:solidFill>
                  <a:srgbClr val="FF0000"/>
                </a:solidFill>
              </a:rPr>
              <a:t> </a:t>
            </a:r>
            <a:r>
              <a:rPr lang="de-DE" altLang="de-DE" dirty="0" err="1">
                <a:solidFill>
                  <a:srgbClr val="FF0000"/>
                </a:solidFill>
              </a:rPr>
              <a:t>rem</a:t>
            </a:r>
            <a:r>
              <a:rPr lang="de-DE" altLang="de-DE" dirty="0">
                <a:solidFill>
                  <a:srgbClr val="FF0000"/>
                </a:solidFill>
              </a:rPr>
              <a:t> </a:t>
            </a:r>
            <a:r>
              <a:rPr lang="de-DE" altLang="de-DE" dirty="0" err="1">
                <a:solidFill>
                  <a:srgbClr val="FF0000"/>
                </a:solidFill>
              </a:rPr>
              <a:t>sibi</a:t>
            </a:r>
            <a:r>
              <a:rPr lang="de-DE" altLang="de-DE" dirty="0">
                <a:solidFill>
                  <a:srgbClr val="FF0000"/>
                </a:solidFill>
              </a:rPr>
              <a:t> </a:t>
            </a:r>
            <a:r>
              <a:rPr lang="de-DE" altLang="de-DE" dirty="0" err="1">
                <a:solidFill>
                  <a:srgbClr val="FF0000"/>
                </a:solidFill>
              </a:rPr>
              <a:t>habendi</a:t>
            </a:r>
            <a:r>
              <a:rPr lang="de-DE" altLang="de-DE" dirty="0">
                <a:solidFill>
                  <a:srgbClr val="FF0000"/>
                </a:solidFill>
              </a:rPr>
              <a:t>“ (</a:t>
            </a:r>
            <a:r>
              <a:rPr lang="de-DE" altLang="de-DE" i="1" dirty="0">
                <a:solidFill>
                  <a:srgbClr val="FF0000"/>
                </a:solidFill>
              </a:rPr>
              <a:t>Feuerbach</a:t>
            </a:r>
            <a:r>
              <a:rPr lang="de-DE" altLang="de-DE" dirty="0" smtClean="0">
                <a:solidFill>
                  <a:srgbClr val="FF0000"/>
                </a:solidFill>
              </a:rPr>
              <a:t>)</a:t>
            </a:r>
          </a:p>
          <a:p>
            <a:pPr marL="720000" indent="0" eaLnBrk="1" hangingPunct="1">
              <a:buNone/>
              <a:defRPr/>
            </a:pPr>
            <a:endParaRPr lang="de-DE" altLang="de-DE" dirty="0" smtClean="0">
              <a:solidFill>
                <a:srgbClr val="FF0000"/>
              </a:solidFill>
              <a:sym typeface="Wingdings"/>
            </a:endParaRPr>
          </a:p>
          <a:p>
            <a:pPr marL="720000" indent="0" eaLnBrk="1" hangingPunct="1">
              <a:buNone/>
              <a:defRPr/>
            </a:pPr>
            <a:r>
              <a:rPr lang="de-DE" altLang="de-DE" dirty="0" smtClean="0">
                <a:solidFill>
                  <a:srgbClr val="FF0000"/>
                </a:solidFill>
                <a:sym typeface="Wingdings"/>
              </a:rPr>
              <a:t></a:t>
            </a:r>
            <a:r>
              <a:rPr lang="de-DE" altLang="de-DE" dirty="0" smtClean="0">
                <a:solidFill>
                  <a:srgbClr val="FF0000"/>
                </a:solidFill>
              </a:rPr>
              <a:t> Kurzformeln sind </a:t>
            </a:r>
            <a:r>
              <a:rPr lang="de-DE" altLang="de-DE" b="1" dirty="0" smtClean="0">
                <a:solidFill>
                  <a:srgbClr val="FF0000"/>
                </a:solidFill>
              </a:rPr>
              <a:t>im Kern richtig</a:t>
            </a:r>
            <a:r>
              <a:rPr lang="de-DE" altLang="de-DE" dirty="0" smtClean="0">
                <a:solidFill>
                  <a:srgbClr val="FF0000"/>
                </a:solidFill>
              </a:rPr>
              <a:t>, aber </a:t>
            </a:r>
            <a:r>
              <a:rPr lang="de-DE" altLang="de-DE" b="1" dirty="0" smtClean="0">
                <a:solidFill>
                  <a:srgbClr val="FF0000"/>
                </a:solidFill>
              </a:rPr>
              <a:t>zu weit</a:t>
            </a:r>
            <a:endParaRPr lang="de-DE" altLang="de-DE" b="1" dirty="0">
              <a:solidFill>
                <a:srgbClr val="FF0000"/>
              </a:solidFill>
            </a:endParaRPr>
          </a:p>
          <a:p>
            <a:pPr marL="720000" indent="0" eaLnBrk="1" hangingPunct="1">
              <a:buNone/>
              <a:defRPr/>
            </a:pPr>
            <a:endParaRPr lang="de-DE" altLang="de-DE" dirty="0" smtClean="0"/>
          </a:p>
          <a:p>
            <a:pPr marL="720000" indent="0" eaLnBrk="1" hangingPunct="1">
              <a:buNone/>
              <a:defRPr/>
            </a:pPr>
            <a:endParaRPr lang="de-DE" altLang="de-DE" dirty="0" smtClean="0">
              <a:solidFill>
                <a:srgbClr val="0031B5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6000" y="684000"/>
            <a:ext cx="85693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Web Pro" panose="020B050303040302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9pPr>
          </a:lstStyle>
          <a:p>
            <a:pPr eaLnBrk="1" hangingPunct="1"/>
            <a:r>
              <a:rPr lang="de-DE" altLang="de-DE" sz="3600" kern="0" dirty="0" smtClean="0"/>
              <a:t>VI. Gegenstand der Zueignungsabsicht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130" y="2924944"/>
            <a:ext cx="1071563" cy="10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5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6000" y="1555200"/>
            <a:ext cx="8280920" cy="460905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altLang="de-DE" b="1" dirty="0" smtClean="0">
                <a:solidFill>
                  <a:srgbClr val="0031B5"/>
                </a:solidFill>
                <a:latin typeface="ZapfDingbats" pitchFamily="82" charset="0"/>
              </a:rPr>
              <a:t>Ê</a:t>
            </a:r>
            <a:r>
              <a:rPr lang="de-DE" altLang="de-DE" b="1" dirty="0" smtClean="0"/>
              <a:t>  „Substanztheorie“ </a:t>
            </a:r>
            <a:r>
              <a:rPr lang="de-DE" altLang="de-DE" dirty="0" smtClean="0"/>
              <a:t>[besser: </a:t>
            </a:r>
            <a:r>
              <a:rPr lang="de-DE" altLang="de-DE" b="1" dirty="0" smtClean="0"/>
              <a:t>Eigentumstheorie</a:t>
            </a:r>
            <a:r>
              <a:rPr lang="de-DE" altLang="de-DE" dirty="0" smtClean="0"/>
              <a:t>]:</a:t>
            </a:r>
          </a:p>
          <a:p>
            <a:pPr marL="720000" indent="0" eaLnBrk="1" hangingPunct="1">
              <a:buNone/>
              <a:defRPr/>
            </a:pPr>
            <a:r>
              <a:rPr lang="de-DE" altLang="de-DE" dirty="0" smtClean="0"/>
              <a:t>Täter will sich die </a:t>
            </a:r>
            <a:r>
              <a:rPr lang="de-DE" altLang="de-DE" b="1" dirty="0" smtClean="0"/>
              <a:t>Sache selbst</a:t>
            </a:r>
            <a:r>
              <a:rPr lang="de-DE" altLang="de-DE" dirty="0" smtClean="0"/>
              <a:t>, die </a:t>
            </a:r>
            <a:r>
              <a:rPr lang="de-DE" altLang="de-DE" b="1" dirty="0" smtClean="0"/>
              <a:t>Sachsubstanz  </a:t>
            </a:r>
            <a:r>
              <a:rPr lang="de-DE" altLang="de-DE" dirty="0" smtClean="0"/>
              <a:t>zueignen, d.h. </a:t>
            </a:r>
            <a:r>
              <a:rPr lang="de-DE" altLang="de-DE" b="1" dirty="0"/>
              <a:t>„selbstherrlich wie ein Eigentümer“ </a:t>
            </a:r>
            <a:r>
              <a:rPr lang="de-DE" altLang="de-DE" dirty="0"/>
              <a:t>(BGH) </a:t>
            </a:r>
            <a:r>
              <a:rPr lang="de-DE" altLang="de-DE" dirty="0" smtClean="0"/>
              <a:t>nutzen</a:t>
            </a:r>
          </a:p>
          <a:p>
            <a:pPr marL="720000" indent="0" eaLnBrk="1" hangingPunct="1">
              <a:buNone/>
              <a:defRPr/>
            </a:pPr>
            <a:endParaRPr lang="de-DE" altLang="de-DE" dirty="0" smtClean="0"/>
          </a:p>
          <a:p>
            <a:pPr marL="720000" indent="0" eaLnBrk="1" hangingPunct="1">
              <a:buNone/>
              <a:defRPr/>
            </a:pPr>
            <a:r>
              <a:rPr lang="de-DE" altLang="de-DE" b="1" dirty="0" smtClean="0">
                <a:solidFill>
                  <a:srgbClr val="0031B5"/>
                </a:solidFill>
              </a:rPr>
              <a:t>genügt in den Normalfällen:</a:t>
            </a:r>
          </a:p>
          <a:p>
            <a:pPr marL="720000" indent="0" eaLnBrk="1" hangingPunct="1"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Täter will die Sache</a:t>
            </a:r>
          </a:p>
          <a:p>
            <a:pPr marL="1062900" eaLnBrk="1" hangingPunct="1"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für sich behalten</a:t>
            </a:r>
          </a:p>
          <a:p>
            <a:pPr marL="1062900" eaLnBrk="1" hangingPunct="1"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veräußern oder verschenken</a:t>
            </a:r>
          </a:p>
          <a:p>
            <a:pPr marL="1062900" eaLnBrk="1" hangingPunct="1">
              <a:buFont typeface="Wingdings" panose="05000000000000000000" pitchFamily="2" charset="2"/>
              <a:buChar char="§"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gebrauchen oder verbrauchen</a:t>
            </a:r>
          </a:p>
          <a:p>
            <a:pPr marL="720000" indent="0" eaLnBrk="1" hangingPunct="1">
              <a:buNone/>
              <a:defRPr/>
            </a:pPr>
            <a:endParaRPr lang="de-DE" altLang="de-DE" dirty="0" smtClean="0">
              <a:solidFill>
                <a:srgbClr val="0031B5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6000" y="684000"/>
            <a:ext cx="85693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Web Pro" panose="020B050303040302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9pPr>
          </a:lstStyle>
          <a:p>
            <a:pPr eaLnBrk="1" hangingPunct="1"/>
            <a:r>
              <a:rPr lang="de-DE" altLang="de-DE" sz="3600" kern="0" dirty="0" smtClean="0"/>
              <a:t>VI. Gegenstand der Zueignungsabsicht</a:t>
            </a:r>
          </a:p>
        </p:txBody>
      </p:sp>
    </p:spTree>
    <p:extLst>
      <p:ext uri="{BB962C8B-B14F-4D97-AF65-F5344CB8AC3E}">
        <p14:creationId xmlns:p14="http://schemas.microsoft.com/office/powerpoint/2010/main" val="313203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6000" y="1555200"/>
            <a:ext cx="8280920" cy="460905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altLang="de-DE" b="1" dirty="0" smtClean="0">
                <a:solidFill>
                  <a:srgbClr val="0031B5"/>
                </a:solidFill>
                <a:latin typeface="ZapfDingbats" pitchFamily="82" charset="0"/>
              </a:rPr>
              <a:t>Ë</a:t>
            </a:r>
            <a:r>
              <a:rPr lang="de-DE" altLang="de-DE" b="1" dirty="0" smtClean="0"/>
              <a:t>  „Sachwerttheorie“</a:t>
            </a:r>
            <a:r>
              <a:rPr lang="de-DE" altLang="de-DE" dirty="0" smtClean="0"/>
              <a:t>:</a:t>
            </a:r>
          </a:p>
          <a:p>
            <a:pPr marL="720000" indent="0" eaLnBrk="1" hangingPunct="1">
              <a:buNone/>
              <a:defRPr/>
            </a:pPr>
            <a:r>
              <a:rPr lang="de-DE" altLang="de-DE" dirty="0" smtClean="0"/>
              <a:t>Täter will sich den </a:t>
            </a:r>
            <a:r>
              <a:rPr lang="de-DE" altLang="de-DE" b="1" dirty="0" smtClean="0"/>
              <a:t>wirtschaftlichen Wert </a:t>
            </a:r>
            <a:r>
              <a:rPr lang="de-DE" altLang="de-DE" dirty="0" smtClean="0"/>
              <a:t>der Sache zueignen </a:t>
            </a:r>
          </a:p>
          <a:p>
            <a:pPr marL="720000" indent="0" eaLnBrk="1" hangingPunct="1">
              <a:buNone/>
              <a:defRPr/>
            </a:pPr>
            <a:r>
              <a:rPr lang="de-DE" altLang="de-DE" b="1" dirty="0" smtClean="0"/>
              <a:t>a) enge </a:t>
            </a:r>
            <a:r>
              <a:rPr lang="de-DE" altLang="de-DE" dirty="0" smtClean="0"/>
              <a:t>Sachwerttheorie: Gegenstand der Zueignung </a:t>
            </a:r>
            <a:br>
              <a:rPr lang="de-DE" altLang="de-DE" dirty="0" smtClean="0"/>
            </a:br>
            <a:r>
              <a:rPr lang="de-DE" altLang="de-DE" dirty="0" smtClean="0"/>
              <a:t>     ist nur der </a:t>
            </a:r>
            <a:r>
              <a:rPr lang="de-DE" altLang="de-DE" b="1" dirty="0" smtClean="0"/>
              <a:t>in der Sache verkörperte Wert </a:t>
            </a:r>
            <a:br>
              <a:rPr lang="de-DE" altLang="de-DE" b="1" dirty="0" smtClean="0"/>
            </a:br>
            <a:r>
              <a:rPr lang="de-DE" altLang="de-DE" b="1" dirty="0" smtClean="0"/>
              <a:t>     </a:t>
            </a:r>
            <a:r>
              <a:rPr lang="de-DE" altLang="de-DE" dirty="0" smtClean="0"/>
              <a:t>(spezifischer Sachwert)</a:t>
            </a:r>
            <a:r>
              <a:rPr lang="de-DE" altLang="de-DE" b="1" dirty="0" smtClean="0"/>
              <a:t> </a:t>
            </a:r>
            <a:r>
              <a:rPr lang="de-DE" altLang="de-DE" dirty="0" smtClean="0"/>
              <a:t>(</a:t>
            </a:r>
            <a:r>
              <a:rPr lang="de-DE" altLang="de-DE" i="1" dirty="0" err="1" smtClean="0">
                <a:solidFill>
                  <a:srgbClr val="0031B5"/>
                </a:solidFill>
              </a:rPr>
              <a:t>lucrum</a:t>
            </a:r>
            <a:r>
              <a:rPr lang="de-DE" altLang="de-DE" i="1" dirty="0" smtClean="0">
                <a:solidFill>
                  <a:srgbClr val="0031B5"/>
                </a:solidFill>
              </a:rPr>
              <a:t> ex </a:t>
            </a:r>
            <a:r>
              <a:rPr lang="de-DE" altLang="de-DE" i="1" dirty="0" err="1" smtClean="0">
                <a:solidFill>
                  <a:srgbClr val="0031B5"/>
                </a:solidFill>
              </a:rPr>
              <a:t>re</a:t>
            </a:r>
            <a:r>
              <a:rPr lang="de-DE" altLang="de-DE" dirty="0" smtClean="0"/>
              <a:t>*)</a:t>
            </a:r>
          </a:p>
          <a:p>
            <a:pPr marL="720000" indent="0" eaLnBrk="1" hangingPunct="1">
              <a:buNone/>
              <a:defRPr/>
            </a:pPr>
            <a:r>
              <a:rPr lang="de-DE" altLang="de-DE" b="1" dirty="0" smtClean="0"/>
              <a:t>b) </a:t>
            </a:r>
            <a:r>
              <a:rPr lang="de-DE" altLang="de-DE" b="1" dirty="0"/>
              <a:t>weite</a:t>
            </a:r>
            <a:r>
              <a:rPr lang="de-DE" altLang="de-DE" dirty="0"/>
              <a:t> </a:t>
            </a:r>
            <a:r>
              <a:rPr lang="de-DE" altLang="de-DE" dirty="0" smtClean="0"/>
              <a:t>Sachwerttheorie</a:t>
            </a:r>
            <a:r>
              <a:rPr lang="de-DE" altLang="de-DE" dirty="0"/>
              <a:t>: Gegenstand der Zueignung </a:t>
            </a: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/>
              <a:t>      ist auch der </a:t>
            </a:r>
            <a:r>
              <a:rPr lang="de-DE" altLang="de-DE" b="1" dirty="0" smtClean="0"/>
              <a:t>Funktionswert </a:t>
            </a:r>
            <a:br>
              <a:rPr lang="de-DE" altLang="de-DE" b="1" dirty="0" smtClean="0"/>
            </a:br>
            <a:r>
              <a:rPr lang="de-DE" altLang="de-DE" b="1" dirty="0" smtClean="0"/>
              <a:t>      </a:t>
            </a:r>
            <a:r>
              <a:rPr lang="de-DE" altLang="de-DE" dirty="0" smtClean="0"/>
              <a:t>(unspezifischer Sachwert)</a:t>
            </a:r>
            <a:r>
              <a:rPr lang="de-DE" altLang="de-DE" b="1" dirty="0" smtClean="0"/>
              <a:t> </a:t>
            </a:r>
            <a:r>
              <a:rPr lang="de-DE" altLang="de-DE" dirty="0" smtClean="0"/>
              <a:t>(</a:t>
            </a:r>
            <a:r>
              <a:rPr lang="de-DE" altLang="de-DE" i="1" dirty="0" err="1">
                <a:solidFill>
                  <a:srgbClr val="0031B5"/>
                </a:solidFill>
              </a:rPr>
              <a:t>lucrum</a:t>
            </a:r>
            <a:r>
              <a:rPr lang="de-DE" altLang="de-DE" i="1" dirty="0">
                <a:solidFill>
                  <a:srgbClr val="0031B5"/>
                </a:solidFill>
              </a:rPr>
              <a:t> ex </a:t>
            </a:r>
            <a:r>
              <a:rPr lang="de-DE" altLang="de-DE" i="1" dirty="0" err="1" smtClean="0">
                <a:solidFill>
                  <a:srgbClr val="0031B5"/>
                </a:solidFill>
              </a:rPr>
              <a:t>negotio</a:t>
            </a:r>
            <a:r>
              <a:rPr lang="de-DE" altLang="de-DE" i="1" dirty="0" smtClean="0">
                <a:solidFill>
                  <a:srgbClr val="0031B5"/>
                </a:solidFill>
              </a:rPr>
              <a:t> cum </a:t>
            </a:r>
            <a:r>
              <a:rPr lang="de-DE" altLang="de-DE" i="1" dirty="0" err="1" smtClean="0">
                <a:solidFill>
                  <a:srgbClr val="0031B5"/>
                </a:solidFill>
              </a:rPr>
              <a:t>re</a:t>
            </a:r>
            <a:r>
              <a:rPr lang="de-DE" altLang="de-DE" dirty="0" smtClean="0"/>
              <a:t>*)</a:t>
            </a:r>
          </a:p>
          <a:p>
            <a:pPr marL="720000" indent="0" eaLnBrk="1" hangingPunct="1">
              <a:buNone/>
              <a:defRPr/>
            </a:pPr>
            <a:endParaRPr lang="de-DE" altLang="de-DE" dirty="0"/>
          </a:p>
          <a:p>
            <a:pPr marL="720000" indent="0" eaLnBrk="1" hangingPunct="1">
              <a:buNone/>
              <a:defRPr/>
            </a:pPr>
            <a:r>
              <a:rPr lang="de-DE" altLang="de-DE" dirty="0" smtClean="0"/>
              <a:t>* Ausdrücke von </a:t>
            </a:r>
            <a:r>
              <a:rPr lang="de-DE" altLang="de-DE" i="1" dirty="0" smtClean="0"/>
              <a:t>Bockelmann</a:t>
            </a:r>
            <a:endParaRPr lang="de-DE" altLang="de-DE" i="1" dirty="0"/>
          </a:p>
          <a:p>
            <a:pPr marL="720000" indent="0" eaLnBrk="1" hangingPunct="1">
              <a:buNone/>
              <a:defRPr/>
            </a:pPr>
            <a:endParaRPr lang="de-DE" altLang="de-DE" dirty="0" smtClean="0"/>
          </a:p>
          <a:p>
            <a:pPr marL="720000" indent="0" eaLnBrk="1" hangingPunct="1">
              <a:buNone/>
              <a:defRPr/>
            </a:pPr>
            <a:endParaRPr lang="de-DE" altLang="de-DE" dirty="0" smtClean="0">
              <a:solidFill>
                <a:srgbClr val="0031B5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6000" y="684000"/>
            <a:ext cx="85693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Web Pro" panose="020B050303040302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9pPr>
          </a:lstStyle>
          <a:p>
            <a:pPr eaLnBrk="1" hangingPunct="1"/>
            <a:r>
              <a:rPr lang="de-DE" altLang="de-DE" sz="3600" kern="0" dirty="0" smtClean="0"/>
              <a:t>VI. Gegenstand der Zueignungsabsicht</a:t>
            </a:r>
          </a:p>
        </p:txBody>
      </p:sp>
    </p:spTree>
    <p:extLst>
      <p:ext uri="{BB962C8B-B14F-4D97-AF65-F5344CB8AC3E}">
        <p14:creationId xmlns:p14="http://schemas.microsoft.com/office/powerpoint/2010/main" val="90375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6000" y="1555200"/>
            <a:ext cx="8280920" cy="460905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altLang="de-DE" b="1" dirty="0" smtClean="0">
                <a:solidFill>
                  <a:srgbClr val="0031B5"/>
                </a:solidFill>
                <a:latin typeface="ZapfDingbats" pitchFamily="82" charset="0"/>
              </a:rPr>
              <a:t>Ì</a:t>
            </a:r>
            <a:r>
              <a:rPr lang="de-DE" altLang="de-DE" b="1" dirty="0" smtClean="0"/>
              <a:t>  „Vereinigungstheorie“ (</a:t>
            </a:r>
            <a:r>
              <a:rPr lang="de-DE" altLang="de-DE" b="1" dirty="0" err="1" smtClean="0"/>
              <a:t>Rspr</a:t>
            </a:r>
            <a:r>
              <a:rPr lang="de-DE" altLang="de-DE" b="1" dirty="0" smtClean="0"/>
              <a:t>., </a:t>
            </a:r>
            <a:r>
              <a:rPr lang="de-DE" altLang="de-DE" b="1" dirty="0" err="1" smtClean="0"/>
              <a:t>hM</a:t>
            </a:r>
            <a:r>
              <a:rPr lang="de-DE" altLang="de-DE" b="1" dirty="0" smtClean="0"/>
              <a:t>)</a:t>
            </a:r>
            <a:r>
              <a:rPr lang="de-DE" altLang="de-DE" dirty="0" smtClean="0"/>
              <a:t>:</a:t>
            </a:r>
          </a:p>
          <a:p>
            <a:pPr marL="720000" indent="0" eaLnBrk="1" hangingPunct="1">
              <a:buNone/>
              <a:defRPr/>
            </a:pPr>
            <a:r>
              <a:rPr lang="de-DE" altLang="de-DE" dirty="0" smtClean="0"/>
              <a:t>Täter will sich die </a:t>
            </a:r>
            <a:r>
              <a:rPr lang="de-DE" altLang="de-DE" b="1" dirty="0" smtClean="0"/>
              <a:t>Substanz oder </a:t>
            </a:r>
            <a:r>
              <a:rPr lang="de-DE" altLang="de-DE" dirty="0" smtClean="0"/>
              <a:t>(subsidiär) den </a:t>
            </a:r>
            <a:r>
              <a:rPr lang="de-DE" altLang="de-DE" b="1" dirty="0" smtClean="0"/>
              <a:t>in der Sache verkörperten Wert </a:t>
            </a:r>
            <a:r>
              <a:rPr lang="de-DE" altLang="de-DE" dirty="0" smtClean="0"/>
              <a:t>zueignen </a:t>
            </a:r>
          </a:p>
          <a:p>
            <a:pPr marL="720000" indent="0" eaLnBrk="1" hangingPunct="1">
              <a:buNone/>
              <a:defRPr/>
            </a:pPr>
            <a:endParaRPr lang="de-DE" altLang="de-DE" dirty="0"/>
          </a:p>
          <a:p>
            <a:pPr marL="720000" indent="0" eaLnBrk="1" hangingPunct="1">
              <a:buNone/>
              <a:defRPr/>
            </a:pPr>
            <a:endParaRPr lang="de-DE" altLang="de-DE" dirty="0" smtClean="0"/>
          </a:p>
          <a:p>
            <a:pPr marL="720000" indent="0" eaLnBrk="1" hangingPunct="1">
              <a:buNone/>
              <a:defRPr/>
            </a:pPr>
            <a:endParaRPr lang="de-DE" altLang="de-DE" dirty="0" smtClean="0"/>
          </a:p>
          <a:p>
            <a:pPr marL="720000" indent="0" eaLnBrk="1" hangingPunct="1">
              <a:buNone/>
              <a:defRPr/>
            </a:pPr>
            <a:endParaRPr lang="de-DE" altLang="de-DE" dirty="0" smtClean="0">
              <a:solidFill>
                <a:srgbClr val="0031B5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6000" y="684000"/>
            <a:ext cx="85693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Web Pro" panose="020B050303040302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9pPr>
          </a:lstStyle>
          <a:p>
            <a:pPr eaLnBrk="1" hangingPunct="1"/>
            <a:r>
              <a:rPr lang="de-DE" altLang="de-DE" sz="3600" kern="0" dirty="0" smtClean="0"/>
              <a:t>VI. Gegenstand der Zueignungsabsicht</a:t>
            </a:r>
          </a:p>
        </p:txBody>
      </p:sp>
    </p:spTree>
    <p:extLst>
      <p:ext uri="{BB962C8B-B14F-4D97-AF65-F5344CB8AC3E}">
        <p14:creationId xmlns:p14="http://schemas.microsoft.com/office/powerpoint/2010/main" val="252984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6000" y="1555200"/>
            <a:ext cx="8280920" cy="460905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altLang="de-DE" b="1" dirty="0" smtClean="0">
                <a:solidFill>
                  <a:srgbClr val="0031B5"/>
                </a:solidFill>
                <a:latin typeface="ZapfDingbats" pitchFamily="82" charset="0"/>
              </a:rPr>
              <a:t>Ì</a:t>
            </a:r>
            <a:r>
              <a:rPr lang="de-DE" altLang="de-DE" b="1" dirty="0" smtClean="0"/>
              <a:t>  „Vereinigungstheorie “ (</a:t>
            </a:r>
            <a:r>
              <a:rPr lang="de-DE" altLang="de-DE" b="1" dirty="0" err="1" smtClean="0"/>
              <a:t>Rspr</a:t>
            </a:r>
            <a:r>
              <a:rPr lang="de-DE" altLang="de-DE" b="1" dirty="0" smtClean="0"/>
              <a:t>., </a:t>
            </a:r>
            <a:r>
              <a:rPr lang="de-DE" altLang="de-DE" b="1" dirty="0" err="1" smtClean="0"/>
              <a:t>hM</a:t>
            </a:r>
            <a:r>
              <a:rPr lang="de-DE" altLang="de-DE" b="1" dirty="0" smtClean="0"/>
              <a:t>)</a:t>
            </a:r>
            <a:r>
              <a:rPr lang="de-DE" altLang="de-DE" dirty="0" smtClean="0"/>
              <a:t>:</a:t>
            </a:r>
          </a:p>
          <a:p>
            <a:pPr marL="720000" indent="0" eaLnBrk="1" hangingPunct="1">
              <a:buNone/>
              <a:defRPr/>
            </a:pPr>
            <a:r>
              <a:rPr lang="de-DE" altLang="de-DE" dirty="0" smtClean="0"/>
              <a:t>Täter will sich die </a:t>
            </a:r>
            <a:r>
              <a:rPr lang="de-DE" altLang="de-DE" b="1" dirty="0" smtClean="0"/>
              <a:t>Substanz oder </a:t>
            </a:r>
            <a:r>
              <a:rPr lang="de-DE" altLang="de-DE" dirty="0" smtClean="0"/>
              <a:t>(subsidiär) den </a:t>
            </a:r>
            <a:r>
              <a:rPr lang="de-DE" altLang="de-DE" b="1" dirty="0" smtClean="0"/>
              <a:t>in der Sache verkörperten Wert </a:t>
            </a:r>
            <a:r>
              <a:rPr lang="de-DE" altLang="de-DE" dirty="0" smtClean="0"/>
              <a:t>zueignen </a:t>
            </a:r>
          </a:p>
          <a:p>
            <a:pPr marL="720000" indent="0" eaLnBrk="1" hangingPunct="1">
              <a:buNone/>
              <a:defRPr/>
            </a:pPr>
            <a:r>
              <a:rPr lang="de-DE" altLang="de-DE" dirty="0" smtClean="0"/>
              <a:t>bzw. (seit RGSt 61, 228, 233)</a:t>
            </a:r>
            <a:br>
              <a:rPr lang="de-DE" altLang="de-DE" dirty="0" smtClean="0"/>
            </a:br>
            <a:r>
              <a:rPr lang="de-DE" altLang="de-DE" dirty="0" smtClean="0"/>
              <a:t>„die Sache selbst oder den in ihr verkörperten </a:t>
            </a:r>
            <a:br>
              <a:rPr lang="de-DE" altLang="de-DE" dirty="0" smtClean="0"/>
            </a:br>
            <a:r>
              <a:rPr lang="de-DE" altLang="de-DE" dirty="0" smtClean="0"/>
              <a:t>Wert </a:t>
            </a:r>
            <a:r>
              <a:rPr lang="de-DE" altLang="de-DE" dirty="0" smtClean="0">
                <a:solidFill>
                  <a:srgbClr val="FF0000"/>
                </a:solidFill>
              </a:rPr>
              <a:t>seinem Vermögen einverleiben</a:t>
            </a:r>
            <a:r>
              <a:rPr lang="de-DE" altLang="de-DE" dirty="0" smtClean="0"/>
              <a:t>“</a:t>
            </a:r>
          </a:p>
          <a:p>
            <a:pPr marL="900000" indent="0" eaLnBrk="1" hangingPunct="1">
              <a:spcBef>
                <a:spcPts val="0"/>
              </a:spcBef>
              <a:buNone/>
              <a:defRPr/>
            </a:pPr>
            <a:endParaRPr lang="de-DE" altLang="de-DE" dirty="0" smtClean="0">
              <a:solidFill>
                <a:srgbClr val="FF0000"/>
              </a:solidFill>
              <a:sym typeface="Wingdings"/>
            </a:endParaRPr>
          </a:p>
          <a:p>
            <a:pPr marL="900000" indent="0" eaLnBrk="1" hangingPunct="1">
              <a:spcBef>
                <a:spcPts val="0"/>
              </a:spcBef>
              <a:buNone/>
              <a:defRPr/>
            </a:pPr>
            <a:r>
              <a:rPr lang="de-DE" altLang="de-DE" dirty="0" err="1">
                <a:solidFill>
                  <a:srgbClr val="FF0000"/>
                </a:solidFill>
                <a:sym typeface="Wingdings"/>
              </a:rPr>
              <a:t>mißverständlich</a:t>
            </a:r>
            <a:r>
              <a:rPr lang="de-DE" altLang="de-DE" dirty="0">
                <a:solidFill>
                  <a:srgbClr val="FF0000"/>
                </a:solidFill>
                <a:sym typeface="Wingdings"/>
              </a:rPr>
              <a:t>, denn:</a:t>
            </a:r>
          </a:p>
          <a:p>
            <a:pPr marL="900000" indent="0" eaLnBrk="1" hangingPunct="1">
              <a:spcBef>
                <a:spcPts val="0"/>
              </a:spcBef>
              <a:buNone/>
              <a:defRPr/>
            </a:pPr>
            <a:r>
              <a:rPr lang="de-DE" altLang="de-DE" dirty="0" smtClean="0">
                <a:solidFill>
                  <a:srgbClr val="FF0000"/>
                </a:solidFill>
                <a:sym typeface="Wingdings"/>
              </a:rPr>
              <a:t> </a:t>
            </a:r>
            <a:r>
              <a:rPr lang="de-DE" altLang="de-DE" dirty="0" smtClean="0">
                <a:solidFill>
                  <a:srgbClr val="FF0000"/>
                </a:solidFill>
              </a:rPr>
              <a:t>hinreichend, aber nicht notwendig</a:t>
            </a:r>
          </a:p>
          <a:p>
            <a:pPr marL="900000" indent="0" eaLnBrk="1" hangingPunct="1">
              <a:spcBef>
                <a:spcPts val="0"/>
              </a:spcBef>
              <a:buNone/>
              <a:defRPr/>
            </a:pPr>
            <a:r>
              <a:rPr lang="de-DE" altLang="de-DE" dirty="0">
                <a:solidFill>
                  <a:srgbClr val="FF0000"/>
                </a:solidFill>
                <a:sym typeface="Wingdings"/>
              </a:rPr>
              <a:t> </a:t>
            </a:r>
            <a:r>
              <a:rPr lang="de-DE" altLang="de-DE" dirty="0" smtClean="0">
                <a:solidFill>
                  <a:srgbClr val="FF0000"/>
                </a:solidFill>
              </a:rPr>
              <a:t>auf Vermögenswert kommt es bei § 242 nicht an</a:t>
            </a:r>
          </a:p>
          <a:p>
            <a:pPr marL="900000" indent="0" eaLnBrk="1" hangingPunct="1">
              <a:spcBef>
                <a:spcPts val="0"/>
              </a:spcBef>
              <a:buNone/>
              <a:defRPr/>
            </a:pPr>
            <a:r>
              <a:rPr lang="de-DE" altLang="de-DE" dirty="0">
                <a:solidFill>
                  <a:srgbClr val="FF0000"/>
                </a:solidFill>
                <a:sym typeface="Wingdings"/>
              </a:rPr>
              <a:t> </a:t>
            </a:r>
            <a:r>
              <a:rPr lang="de-DE" altLang="de-DE" dirty="0" smtClean="0">
                <a:solidFill>
                  <a:srgbClr val="FF0000"/>
                </a:solidFill>
              </a:rPr>
              <a:t>Diebstahl ist kein Bereicherungsdelikt!</a:t>
            </a:r>
          </a:p>
          <a:p>
            <a:pPr marL="720000" indent="0" eaLnBrk="1" hangingPunct="1">
              <a:buNone/>
              <a:defRPr/>
            </a:pPr>
            <a:endParaRPr lang="de-DE" altLang="de-DE" dirty="0"/>
          </a:p>
          <a:p>
            <a:pPr marL="720000" indent="0" eaLnBrk="1" hangingPunct="1">
              <a:buNone/>
              <a:defRPr/>
            </a:pPr>
            <a:endParaRPr lang="de-DE" altLang="de-DE" dirty="0" smtClean="0"/>
          </a:p>
          <a:p>
            <a:pPr marL="720000" indent="0" eaLnBrk="1" hangingPunct="1">
              <a:buNone/>
              <a:defRPr/>
            </a:pPr>
            <a:endParaRPr lang="de-DE" altLang="de-DE" dirty="0" smtClean="0"/>
          </a:p>
          <a:p>
            <a:pPr marL="720000" indent="0" eaLnBrk="1" hangingPunct="1">
              <a:buNone/>
              <a:defRPr/>
            </a:pPr>
            <a:endParaRPr lang="de-DE" altLang="de-DE" dirty="0" smtClean="0">
              <a:solidFill>
                <a:srgbClr val="0031B5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6000" y="684000"/>
            <a:ext cx="85693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Web Pro" panose="020B050303040302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Myriad Roman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1B5"/>
                </a:solidFill>
                <a:latin typeface="News Gothic MT" pitchFamily="34" charset="0"/>
              </a:defRPr>
            </a:lvl9pPr>
          </a:lstStyle>
          <a:p>
            <a:pPr eaLnBrk="1" hangingPunct="1"/>
            <a:r>
              <a:rPr lang="de-DE" altLang="de-DE" sz="3600" kern="0" dirty="0" smtClean="0"/>
              <a:t>VI. Gegenstand der Zueignungsabsicht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861493"/>
            <a:ext cx="1071563" cy="10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29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24936" cy="5040560"/>
          </a:xfrm>
          <a:noFill/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b="1" dirty="0" smtClean="0">
                <a:solidFill>
                  <a:srgbClr val="0031B5"/>
                </a:solidFill>
              </a:rPr>
              <a:t>Fall 1 („Sparbuch“):</a:t>
            </a:r>
            <a:r>
              <a:rPr lang="de-DE" altLang="de-DE" sz="2000" dirty="0" smtClean="0"/>
              <a:t> </a:t>
            </a:r>
            <a:r>
              <a:rPr lang="de-DE" sz="2000" dirty="0" smtClean="0">
                <a:solidFill>
                  <a:srgbClr val="0031B5"/>
                </a:solidFill>
              </a:rPr>
              <a:t>T </a:t>
            </a:r>
            <a:r>
              <a:rPr lang="de-DE" sz="2000" dirty="0">
                <a:solidFill>
                  <a:srgbClr val="0031B5"/>
                </a:solidFill>
              </a:rPr>
              <a:t>nimmt </a:t>
            </a:r>
            <a:r>
              <a:rPr lang="de-DE" sz="2000" dirty="0" smtClean="0">
                <a:solidFill>
                  <a:srgbClr val="0031B5"/>
                </a:solidFill>
              </a:rPr>
              <a:t>aus der Schublade seines </a:t>
            </a:r>
            <a:r>
              <a:rPr lang="de-DE" sz="2000" dirty="0">
                <a:solidFill>
                  <a:srgbClr val="0031B5"/>
                </a:solidFill>
              </a:rPr>
              <a:t>WG-Mitbewohners O </a:t>
            </a:r>
            <a:r>
              <a:rPr lang="de-DE" sz="2000" dirty="0" smtClean="0">
                <a:solidFill>
                  <a:srgbClr val="0031B5"/>
                </a:solidFill>
              </a:rPr>
              <a:t>dessen Sparbuch, Personalausweis </a:t>
            </a:r>
            <a:r>
              <a:rPr lang="de-DE" sz="2000" dirty="0">
                <a:solidFill>
                  <a:srgbClr val="0031B5"/>
                </a:solidFill>
              </a:rPr>
              <a:t>und </a:t>
            </a:r>
            <a:r>
              <a:rPr lang="de-DE" sz="2000" dirty="0" smtClean="0">
                <a:solidFill>
                  <a:srgbClr val="0031B5"/>
                </a:solidFill>
              </a:rPr>
              <a:t>Maestro-Karte</a:t>
            </a:r>
            <a:r>
              <a:rPr lang="de-DE" sz="2000" dirty="0">
                <a:solidFill>
                  <a:srgbClr val="0031B5"/>
                </a:solidFill>
              </a:rPr>
              <a:t>. Das Sparbuch legt T mit dem Personalausweis – T sieht O sehr ähnlich – bei der Bank vor und hebt 100 € ab. Am </a:t>
            </a:r>
            <a:r>
              <a:rPr lang="de-DE" sz="2000" dirty="0" smtClean="0">
                <a:solidFill>
                  <a:srgbClr val="0031B5"/>
                </a:solidFill>
              </a:rPr>
              <a:t>Geldautomaten zieht er mit </a:t>
            </a:r>
            <a:r>
              <a:rPr lang="de-DE" sz="2000" dirty="0">
                <a:solidFill>
                  <a:srgbClr val="0031B5"/>
                </a:solidFill>
              </a:rPr>
              <a:t>der Maestro-Karte 200 </a:t>
            </a:r>
            <a:r>
              <a:rPr lang="de-DE" sz="2000" dirty="0" smtClean="0">
                <a:solidFill>
                  <a:srgbClr val="0031B5"/>
                </a:solidFill>
              </a:rPr>
              <a:t>€. Danach legt </a:t>
            </a:r>
            <a:r>
              <a:rPr lang="de-DE" sz="2000" dirty="0">
                <a:solidFill>
                  <a:srgbClr val="0031B5"/>
                </a:solidFill>
              </a:rPr>
              <a:t>er </a:t>
            </a:r>
            <a:r>
              <a:rPr lang="de-DE" sz="2000" dirty="0" smtClean="0">
                <a:solidFill>
                  <a:srgbClr val="0031B5"/>
                </a:solidFill>
              </a:rPr>
              <a:t>die 3 Sachen wie von vornherein geplant wieder zurück.</a:t>
            </a:r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de-DE" sz="2000" b="1" dirty="0" smtClean="0">
                <a:solidFill>
                  <a:srgbClr val="0031B5"/>
                </a:solidFill>
              </a:rPr>
              <a:t>a)</a:t>
            </a:r>
            <a:r>
              <a:rPr lang="de-DE" sz="2000" dirty="0" smtClean="0">
                <a:solidFill>
                  <a:srgbClr val="0031B5"/>
                </a:solidFill>
              </a:rPr>
              <a:t> Diebstahl des Sparbuchs? (vgl.  RGSt </a:t>
            </a:r>
            <a:r>
              <a:rPr lang="de-DE" sz="2000" dirty="0">
                <a:solidFill>
                  <a:srgbClr val="0031B5"/>
                </a:solidFill>
              </a:rPr>
              <a:t>26, </a:t>
            </a:r>
            <a:r>
              <a:rPr lang="de-DE" sz="2000" dirty="0" smtClean="0">
                <a:solidFill>
                  <a:srgbClr val="0031B5"/>
                </a:solidFill>
              </a:rPr>
              <a:t>151)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 </a:t>
            </a:r>
            <a:r>
              <a:rPr lang="de-DE" sz="2000" dirty="0" smtClean="0"/>
              <a:t>Zueignung der Sachsubstanz? </a:t>
            </a:r>
            <a:r>
              <a:rPr lang="de-DE" sz="2000" b="1" dirty="0" smtClean="0"/>
              <a:t>nein</a:t>
            </a:r>
            <a:r>
              <a:rPr lang="de-DE" sz="2000" dirty="0" smtClean="0"/>
              <a:t>, wegen Rückführwillens (</a:t>
            </a:r>
            <a:r>
              <a:rPr lang="de-DE" sz="2000" dirty="0" err="1" smtClean="0"/>
              <a:t>hM</a:t>
            </a:r>
            <a:r>
              <a:rPr lang="de-DE" sz="2000" dirty="0" smtClean="0"/>
              <a:t>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</a:t>
            </a:r>
            <a:r>
              <a:rPr lang="de-DE" sz="2000" dirty="0" smtClean="0"/>
              <a:t> Zueignung des Sachwerts? </a:t>
            </a:r>
            <a:r>
              <a:rPr lang="de-DE" sz="2000" dirty="0" err="1" smtClean="0"/>
              <a:t>hM</a:t>
            </a:r>
            <a:r>
              <a:rPr lang="de-DE" sz="2000" dirty="0" smtClean="0"/>
              <a:t>: </a:t>
            </a:r>
            <a:r>
              <a:rPr lang="de-DE" sz="2000" b="1" dirty="0" smtClean="0"/>
              <a:t>ja</a:t>
            </a:r>
            <a:r>
              <a:rPr lang="de-DE" sz="2000" dirty="0" smtClean="0"/>
              <a:t>, Forderung gegen die Bank sei </a:t>
            </a:r>
            <a:br>
              <a:rPr lang="de-DE" sz="2000" dirty="0" smtClean="0"/>
            </a:br>
            <a:r>
              <a:rPr lang="de-DE" sz="2000" dirty="0" smtClean="0"/>
              <a:t>     verkörperter Sachwert (</a:t>
            </a:r>
            <a:r>
              <a:rPr lang="de-DE" sz="2000" i="1" dirty="0" err="1" smtClean="0"/>
              <a:t>lucrum</a:t>
            </a:r>
            <a:r>
              <a:rPr lang="de-DE" sz="2000" i="1" dirty="0" smtClean="0"/>
              <a:t> ex </a:t>
            </a:r>
            <a:r>
              <a:rPr lang="de-DE" sz="2000" i="1" dirty="0" err="1" smtClean="0"/>
              <a:t>re</a:t>
            </a:r>
            <a:r>
              <a:rPr lang="de-DE" sz="2000" dirty="0" smtClean="0"/>
              <a:t>);  nur Rückgabe „leerer Hülle“ </a:t>
            </a: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de-DE" sz="2000" b="1" dirty="0" smtClean="0">
                <a:solidFill>
                  <a:srgbClr val="0031B5"/>
                </a:solidFill>
              </a:rPr>
              <a:t>b)</a:t>
            </a:r>
            <a:r>
              <a:rPr lang="de-DE" sz="2000" dirty="0" smtClean="0">
                <a:solidFill>
                  <a:srgbClr val="0031B5"/>
                </a:solidFill>
              </a:rPr>
              <a:t> Diebstahl des Personalausweises?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</a:t>
            </a:r>
            <a:r>
              <a:rPr lang="de-DE" sz="2000" dirty="0" smtClean="0"/>
              <a:t> </a:t>
            </a:r>
            <a:r>
              <a:rPr lang="de-DE" sz="2000" dirty="0"/>
              <a:t>Zueignung der Sachsubstanz? </a:t>
            </a:r>
            <a:r>
              <a:rPr lang="de-DE" sz="2000" b="1" dirty="0"/>
              <a:t>nein</a:t>
            </a:r>
            <a:r>
              <a:rPr lang="de-DE" sz="2000" dirty="0"/>
              <a:t>, </a:t>
            </a:r>
            <a:r>
              <a:rPr lang="de-DE" sz="2000" dirty="0" smtClean="0"/>
              <a:t>weder Aneignungs- (keine </a:t>
            </a:r>
            <a:r>
              <a:rPr lang="de-DE" sz="2000" dirty="0" err="1" smtClean="0"/>
              <a:t>Anma</a:t>
            </a:r>
            <a:r>
              <a:rPr lang="de-DE" sz="2000" dirty="0" smtClean="0"/>
              <a:t>-</a:t>
            </a:r>
            <a:br>
              <a:rPr lang="de-DE" sz="2000" dirty="0" smtClean="0"/>
            </a:br>
            <a:r>
              <a:rPr lang="de-DE" sz="2000" dirty="0" smtClean="0"/>
              <a:t>     </a:t>
            </a:r>
            <a:r>
              <a:rPr lang="de-DE" sz="2000" dirty="0" err="1" smtClean="0"/>
              <a:t>ßung</a:t>
            </a:r>
            <a:r>
              <a:rPr lang="de-DE" sz="2000" dirty="0" smtClean="0"/>
              <a:t> des Eigentums) noch Enteignungswille (wegen Rückführwillens)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</a:t>
            </a:r>
            <a:r>
              <a:rPr lang="de-DE" sz="2000" dirty="0" smtClean="0"/>
              <a:t> des </a:t>
            </a:r>
            <a:r>
              <a:rPr lang="de-DE" sz="2000" dirty="0"/>
              <a:t>Sachwerts? </a:t>
            </a:r>
            <a:r>
              <a:rPr lang="de-DE" sz="2000" dirty="0" smtClean="0"/>
              <a:t>kein </a:t>
            </a:r>
            <a:r>
              <a:rPr lang="de-DE" sz="2000" i="1" dirty="0" err="1" smtClean="0"/>
              <a:t>lucrum</a:t>
            </a:r>
            <a:r>
              <a:rPr lang="de-DE" sz="2000" i="1" dirty="0" smtClean="0"/>
              <a:t> ex </a:t>
            </a:r>
            <a:r>
              <a:rPr lang="de-DE" sz="2000" i="1" dirty="0" err="1" smtClean="0"/>
              <a:t>re</a:t>
            </a:r>
            <a:r>
              <a:rPr lang="de-DE" sz="2000" dirty="0" smtClean="0"/>
              <a:t>, allenfalls </a:t>
            </a:r>
            <a:r>
              <a:rPr lang="de-DE" sz="2000" i="1" dirty="0" err="1" smtClean="0"/>
              <a:t>lucrum</a:t>
            </a:r>
            <a:r>
              <a:rPr lang="de-DE" sz="2000" i="1" dirty="0" smtClean="0"/>
              <a:t> ex </a:t>
            </a:r>
            <a:r>
              <a:rPr lang="de-DE" sz="2000" i="1" dirty="0" err="1" smtClean="0"/>
              <a:t>negotio</a:t>
            </a:r>
            <a:r>
              <a:rPr lang="de-DE" sz="2000" i="1" dirty="0" smtClean="0"/>
              <a:t> cum </a:t>
            </a:r>
            <a:r>
              <a:rPr lang="de-DE" sz="2000" i="1" dirty="0" err="1" smtClean="0"/>
              <a:t>re</a:t>
            </a:r>
            <a:r>
              <a:rPr lang="de-DE" sz="2000" i="1" dirty="0" smtClean="0"/>
              <a:t>  </a:t>
            </a:r>
            <a:r>
              <a:rPr lang="de-DE" sz="2000" dirty="0" smtClean="0"/>
              <a:t>(</a:t>
            </a:r>
            <a:r>
              <a:rPr lang="de-DE" sz="2000" dirty="0" err="1" smtClean="0"/>
              <a:t>str.</a:t>
            </a:r>
            <a:r>
              <a:rPr lang="de-DE" sz="2000" dirty="0" smtClean="0"/>
              <a:t>)</a:t>
            </a: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de-DE" sz="2000" b="1" dirty="0" smtClean="0">
                <a:solidFill>
                  <a:srgbClr val="0031B5"/>
                </a:solidFill>
              </a:rPr>
              <a:t>c)</a:t>
            </a:r>
            <a:r>
              <a:rPr lang="de-DE" sz="2000" dirty="0" smtClean="0">
                <a:solidFill>
                  <a:srgbClr val="0031B5"/>
                </a:solidFill>
              </a:rPr>
              <a:t> Diebstahl der Maestro-Karte? (vgl.  BGHSt 35, 152)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</a:t>
            </a:r>
            <a:r>
              <a:rPr lang="de-DE" sz="2000" dirty="0" smtClean="0"/>
              <a:t> </a:t>
            </a:r>
            <a:r>
              <a:rPr lang="de-DE" sz="2000" dirty="0"/>
              <a:t>Zueignung der Sachsubstanz? </a:t>
            </a:r>
            <a:r>
              <a:rPr lang="de-DE" sz="2000" b="1" dirty="0"/>
              <a:t>nein</a:t>
            </a:r>
            <a:r>
              <a:rPr lang="de-DE" sz="2000" dirty="0"/>
              <a:t>, wegen </a:t>
            </a:r>
            <a:r>
              <a:rPr lang="de-DE" sz="2000" dirty="0" smtClean="0"/>
              <a:t>Rückführwillens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</a:t>
            </a:r>
            <a:r>
              <a:rPr lang="de-DE" sz="2000" dirty="0" smtClean="0"/>
              <a:t> </a:t>
            </a:r>
            <a:r>
              <a:rPr lang="de-DE" sz="2000" dirty="0"/>
              <a:t>des Sachwerts? </a:t>
            </a:r>
            <a:r>
              <a:rPr lang="de-DE" sz="2000" b="1" dirty="0" smtClean="0"/>
              <a:t>nein</a:t>
            </a:r>
            <a:r>
              <a:rPr lang="de-DE" sz="2000" dirty="0" smtClean="0"/>
              <a:t>, kein verkörperter Wert, nur „Schlüssel“ (BGH)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/>
          </a:p>
          <a:p>
            <a:pPr marL="720000" indent="0" eaLnBrk="1" hangingPunct="1">
              <a:buNone/>
              <a:defRPr/>
            </a:pPr>
            <a:endParaRPr lang="de-DE" altLang="de-DE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VII. Beispiele </a:t>
            </a:r>
            <a:r>
              <a:rPr lang="de-DE" dirty="0"/>
              <a:t>zum Zueignungsobjekt</a:t>
            </a:r>
          </a:p>
        </p:txBody>
      </p:sp>
    </p:spTree>
    <p:extLst>
      <p:ext uri="{BB962C8B-B14F-4D97-AF65-F5344CB8AC3E}">
        <p14:creationId xmlns:p14="http://schemas.microsoft.com/office/powerpoint/2010/main" val="124497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24936" cy="5040560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solidFill>
                  <a:srgbClr val="0031B5"/>
                </a:solidFill>
              </a:rPr>
              <a:t>Fall 2 („Finderlohnfall“):</a:t>
            </a:r>
            <a:r>
              <a:rPr lang="de-DE" sz="2000" dirty="0" smtClean="0">
                <a:solidFill>
                  <a:srgbClr val="0031B5"/>
                </a:solidFill>
              </a:rPr>
              <a:t>  H setzt </a:t>
            </a:r>
            <a:r>
              <a:rPr lang="de-DE" sz="2000" dirty="0">
                <a:solidFill>
                  <a:srgbClr val="0031B5"/>
                </a:solidFill>
              </a:rPr>
              <a:t>per Zeitungsanzeige einen Finderlohn für seinen entlaufenen Hund aus. </a:t>
            </a:r>
            <a:r>
              <a:rPr lang="de-DE" sz="2000" dirty="0" smtClean="0">
                <a:solidFill>
                  <a:srgbClr val="0031B5"/>
                </a:solidFill>
              </a:rPr>
              <a:t>X hatte den Hund gefunden </a:t>
            </a:r>
            <a:r>
              <a:rPr lang="de-DE" sz="2000" dirty="0">
                <a:solidFill>
                  <a:srgbClr val="0031B5"/>
                </a:solidFill>
              </a:rPr>
              <a:t>und in einen Stall gesperrt. D, der dies beobachtet und den Hund erkannt hatte, bricht </a:t>
            </a:r>
            <a:r>
              <a:rPr lang="de-DE" sz="2000" dirty="0" smtClean="0">
                <a:solidFill>
                  <a:srgbClr val="0031B5"/>
                </a:solidFill>
              </a:rPr>
              <a:t>in den Stall ein und </a:t>
            </a:r>
            <a:r>
              <a:rPr lang="de-DE" sz="2000" dirty="0">
                <a:solidFill>
                  <a:srgbClr val="0031B5"/>
                </a:solidFill>
              </a:rPr>
              <a:t>bringt den Hund tags darauf zurück zu H mit der </a:t>
            </a:r>
            <a:r>
              <a:rPr lang="de-DE" sz="2000" dirty="0" err="1" smtClean="0">
                <a:solidFill>
                  <a:srgbClr val="0031B5"/>
                </a:solidFill>
              </a:rPr>
              <a:t>Be-hauptung</a:t>
            </a:r>
            <a:r>
              <a:rPr lang="de-DE" sz="2000" dirty="0">
                <a:solidFill>
                  <a:srgbClr val="0031B5"/>
                </a:solidFill>
              </a:rPr>
              <a:t>, er </a:t>
            </a:r>
            <a:r>
              <a:rPr lang="de-DE" sz="2000" dirty="0" smtClean="0">
                <a:solidFill>
                  <a:srgbClr val="0031B5"/>
                </a:solidFill>
              </a:rPr>
              <a:t>selbst habe </a:t>
            </a:r>
            <a:r>
              <a:rPr lang="de-DE" sz="2000" dirty="0">
                <a:solidFill>
                  <a:srgbClr val="0031B5"/>
                </a:solidFill>
              </a:rPr>
              <a:t>ihn gefunden</a:t>
            </a:r>
            <a:r>
              <a:rPr lang="de-DE" sz="2000" dirty="0" smtClean="0">
                <a:solidFill>
                  <a:srgbClr val="0031B5"/>
                </a:solidFill>
              </a:rPr>
              <a:t>. H </a:t>
            </a:r>
            <a:r>
              <a:rPr lang="de-DE" sz="2000" dirty="0">
                <a:solidFill>
                  <a:srgbClr val="0031B5"/>
                </a:solidFill>
              </a:rPr>
              <a:t>zahlt den Finderlohn an D.</a:t>
            </a:r>
            <a:endParaRPr lang="de-DE" altLang="de-DE" sz="2000" b="1" dirty="0" smtClean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b="1" dirty="0" smtClean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>
                <a:solidFill>
                  <a:srgbClr val="0031B5"/>
                </a:solidFill>
              </a:rPr>
              <a:t>Diebstahl </a:t>
            </a:r>
            <a:r>
              <a:rPr lang="de-DE" sz="2000" dirty="0" smtClean="0">
                <a:solidFill>
                  <a:srgbClr val="0031B5"/>
                </a:solidFill>
              </a:rPr>
              <a:t>des Hundes? </a:t>
            </a:r>
            <a:r>
              <a:rPr lang="de-DE" sz="2000" dirty="0">
                <a:solidFill>
                  <a:srgbClr val="0031B5"/>
                </a:solidFill>
              </a:rPr>
              <a:t>(vgl.  </a:t>
            </a:r>
            <a:r>
              <a:rPr lang="de-DE" sz="2000" dirty="0" smtClean="0">
                <a:solidFill>
                  <a:srgbClr val="0031B5"/>
                </a:solidFill>
              </a:rPr>
              <a:t>RGSt 55, 59)</a:t>
            </a:r>
            <a:endParaRPr lang="de-DE" sz="2000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 </a:t>
            </a:r>
            <a:r>
              <a:rPr lang="de-DE" sz="2000" dirty="0" smtClean="0"/>
              <a:t>Zueignung der Sachsubstanz? </a:t>
            </a:r>
            <a:r>
              <a:rPr lang="de-DE" sz="2000" b="1" dirty="0" smtClean="0"/>
              <a:t>nein</a:t>
            </a:r>
            <a:r>
              <a:rPr lang="de-DE" sz="2000" dirty="0" smtClean="0"/>
              <a:t>, D leugnet das Eigentum des H nicht, </a:t>
            </a:r>
            <a:br>
              <a:rPr lang="de-DE" sz="2000" dirty="0" smtClean="0"/>
            </a:br>
            <a:r>
              <a:rPr lang="de-DE" sz="2000" dirty="0" smtClean="0"/>
              <a:t>     im Gegenteil erkennt er es an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</a:t>
            </a:r>
            <a:r>
              <a:rPr lang="de-DE" sz="2000" dirty="0" smtClean="0"/>
              <a:t> Zueignung des Sachwerts? </a:t>
            </a:r>
            <a:r>
              <a:rPr lang="de-DE" sz="2000" b="1" dirty="0" smtClean="0"/>
              <a:t>nein</a:t>
            </a:r>
            <a:r>
              <a:rPr lang="de-DE" sz="2000" dirty="0" smtClean="0"/>
              <a:t>: Finderlohn ist nicht im Hund </a:t>
            </a:r>
            <a:br>
              <a:rPr lang="de-DE" sz="2000" dirty="0" smtClean="0"/>
            </a:br>
            <a:r>
              <a:rPr lang="de-DE" sz="2000" dirty="0" smtClean="0"/>
              <a:t>     verkörpert, sondern nur </a:t>
            </a:r>
            <a:r>
              <a:rPr lang="de-DE" sz="2000" i="1" dirty="0" err="1" smtClean="0"/>
              <a:t>lucrum</a:t>
            </a:r>
            <a:r>
              <a:rPr lang="de-DE" sz="2000" i="1" dirty="0" smtClean="0"/>
              <a:t> ex </a:t>
            </a:r>
            <a:r>
              <a:rPr lang="de-DE" sz="2000" i="1" dirty="0" err="1" smtClean="0"/>
              <a:t>negotio</a:t>
            </a:r>
            <a:r>
              <a:rPr lang="de-DE" sz="2000" i="1" dirty="0" smtClean="0"/>
              <a:t> cum </a:t>
            </a:r>
            <a:r>
              <a:rPr lang="de-DE" sz="2000" i="1" dirty="0" err="1" smtClean="0"/>
              <a:t>re</a:t>
            </a:r>
            <a:endParaRPr lang="de-DE" sz="2000" i="1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/>
          </a:p>
          <a:p>
            <a:pPr marL="720000" indent="0" eaLnBrk="1" hangingPunct="1">
              <a:buNone/>
              <a:defRPr/>
            </a:pPr>
            <a:endParaRPr lang="de-DE" altLang="de-DE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VII. Beispiele </a:t>
            </a:r>
            <a:r>
              <a:rPr lang="de-DE" dirty="0"/>
              <a:t>zum Zueignungsobjekt</a:t>
            </a:r>
          </a:p>
        </p:txBody>
      </p:sp>
    </p:spTree>
    <p:extLst>
      <p:ext uri="{BB962C8B-B14F-4D97-AF65-F5344CB8AC3E}">
        <p14:creationId xmlns:p14="http://schemas.microsoft.com/office/powerpoint/2010/main" val="7174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24936" cy="5040560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altLang="de-DE" sz="2000" b="1" dirty="0" smtClean="0">
                <a:solidFill>
                  <a:srgbClr val="0031B5"/>
                </a:solidFill>
              </a:rPr>
              <a:t>Fall 3 („Dienstmützenfall“):</a:t>
            </a:r>
            <a:r>
              <a:rPr lang="de-DE" altLang="de-DE" sz="2000" dirty="0" smtClean="0">
                <a:solidFill>
                  <a:srgbClr val="0031B5"/>
                </a:solidFill>
              </a:rPr>
              <a:t> Soldat S kann bei Ende der Dienstzeit seine Dienstmütze nicht finden und fürchtet einen Schadensersatzanspruch der Bundeswehr. Er entwendet die Mütze eines Kameraden, die er bei </a:t>
            </a:r>
            <a:r>
              <a:rPr lang="de-DE" altLang="de-DE" sz="2000" dirty="0" err="1" smtClean="0">
                <a:solidFill>
                  <a:srgbClr val="0031B5"/>
                </a:solidFill>
              </a:rPr>
              <a:t>Abmu-sterung</a:t>
            </a:r>
            <a:r>
              <a:rPr lang="de-DE" altLang="de-DE" sz="2000" dirty="0" smtClean="0">
                <a:solidFill>
                  <a:srgbClr val="0031B5"/>
                </a:solidFill>
              </a:rPr>
              <a:t> als „seine“ ausgibt.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b="1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olidFill>
                  <a:srgbClr val="0031B5"/>
                </a:solidFill>
              </a:rPr>
              <a:t>Diebstahl der Dienstmütze ? (vgl.  BGHSt 19, 387)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>
                <a:sym typeface="Wingdings 3"/>
              </a:rPr>
              <a:t> </a:t>
            </a:r>
            <a:r>
              <a:rPr lang="de-DE" sz="2000" dirty="0"/>
              <a:t>Zueignung der Sachsubstanz? </a:t>
            </a:r>
            <a:r>
              <a:rPr lang="de-DE" sz="2000" b="1" dirty="0"/>
              <a:t>nein</a:t>
            </a:r>
            <a:r>
              <a:rPr lang="de-DE" sz="2000" dirty="0"/>
              <a:t>, </a:t>
            </a:r>
            <a:r>
              <a:rPr lang="de-DE" sz="2000" dirty="0" smtClean="0"/>
              <a:t>S </a:t>
            </a:r>
            <a:r>
              <a:rPr lang="de-DE" sz="2000" dirty="0"/>
              <a:t>leugnet das Eigentum </a:t>
            </a:r>
            <a:r>
              <a:rPr lang="de-DE" sz="2000" dirty="0" smtClean="0"/>
              <a:t>der </a:t>
            </a:r>
            <a:br>
              <a:rPr lang="de-DE" sz="2000" dirty="0" smtClean="0"/>
            </a:br>
            <a:r>
              <a:rPr lang="de-DE" sz="2000" dirty="0" smtClean="0"/>
              <a:t>     Bundeswehr nicht</a:t>
            </a:r>
            <a:r>
              <a:rPr lang="de-DE" sz="2000" dirty="0"/>
              <a:t>, </a:t>
            </a:r>
            <a:r>
              <a:rPr lang="de-DE" sz="2000" dirty="0" smtClean="0"/>
              <a:t>sondern erkennt es an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</a:t>
            </a:r>
            <a:r>
              <a:rPr lang="de-DE" sz="2000" dirty="0" smtClean="0"/>
              <a:t> </a:t>
            </a:r>
            <a:r>
              <a:rPr lang="de-DE" sz="2000" dirty="0"/>
              <a:t>Zueignung des Sachwerts? </a:t>
            </a:r>
            <a:r>
              <a:rPr lang="de-DE" sz="2000" b="1" dirty="0"/>
              <a:t>nein</a:t>
            </a:r>
            <a:r>
              <a:rPr lang="de-DE" sz="2000" dirty="0"/>
              <a:t>: </a:t>
            </a:r>
            <a:r>
              <a:rPr lang="de-DE" sz="2000" dirty="0" smtClean="0"/>
              <a:t> der Bundeswehr wird der Sachwert </a:t>
            </a:r>
            <a:br>
              <a:rPr lang="de-DE" sz="2000" dirty="0" smtClean="0"/>
            </a:br>
            <a:r>
              <a:rPr lang="de-DE" sz="2000" dirty="0" smtClean="0"/>
              <a:t>     dieser Mütze nicht entzogen; Vereitelung des Schadensanspruchs ist nur </a:t>
            </a:r>
            <a:br>
              <a:rPr lang="de-DE" sz="2000" dirty="0" smtClean="0"/>
            </a:br>
            <a:r>
              <a:rPr lang="de-DE" sz="2000" dirty="0" smtClean="0"/>
              <a:t>     „</a:t>
            </a:r>
            <a:r>
              <a:rPr lang="de-DE" sz="2000" i="1" dirty="0" err="1" smtClean="0"/>
              <a:t>lucrum</a:t>
            </a:r>
            <a:r>
              <a:rPr lang="de-DE" sz="2000" i="1" dirty="0" smtClean="0"/>
              <a:t> ex </a:t>
            </a:r>
            <a:r>
              <a:rPr lang="de-DE" sz="2000" i="1" dirty="0" err="1" smtClean="0"/>
              <a:t>negotio</a:t>
            </a:r>
            <a:r>
              <a:rPr lang="de-DE" sz="2000" i="1" dirty="0" smtClean="0"/>
              <a:t> cum </a:t>
            </a:r>
            <a:r>
              <a:rPr lang="de-DE" sz="2000" i="1" dirty="0" err="1" smtClean="0"/>
              <a:t>re</a:t>
            </a:r>
            <a:r>
              <a:rPr lang="de-DE" sz="2000" dirty="0" smtClean="0"/>
              <a:t>“</a:t>
            </a:r>
            <a:endParaRPr lang="de-DE" sz="2000" dirty="0" smtClean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/>
          </a:p>
          <a:p>
            <a:pPr marL="720000" indent="0" eaLnBrk="1" hangingPunct="1">
              <a:buNone/>
              <a:defRPr/>
            </a:pPr>
            <a:endParaRPr lang="de-DE" altLang="de-DE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VII. Beispiele </a:t>
            </a:r>
            <a:r>
              <a:rPr lang="de-DE" dirty="0"/>
              <a:t>zum Zueignungsobjekt</a:t>
            </a:r>
          </a:p>
        </p:txBody>
      </p:sp>
    </p:spTree>
    <p:extLst>
      <p:ext uri="{BB962C8B-B14F-4D97-AF65-F5344CB8AC3E}">
        <p14:creationId xmlns:p14="http://schemas.microsoft.com/office/powerpoint/2010/main" val="294594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24936" cy="5040560"/>
          </a:xfrm>
          <a:noFill/>
        </p:spPr>
        <p:txBody>
          <a:bodyPr/>
          <a:lstStyle/>
          <a:p>
            <a:pPr marL="0" indent="0">
              <a:buNone/>
            </a:pPr>
            <a:r>
              <a:rPr lang="de-DE" altLang="de-DE" sz="2000" b="1" dirty="0" smtClean="0">
                <a:solidFill>
                  <a:srgbClr val="0031B5"/>
                </a:solidFill>
              </a:rPr>
              <a:t>Fall 4 („Getreidespeicherfall“): </a:t>
            </a:r>
            <a:r>
              <a:rPr lang="de-DE" altLang="de-DE" sz="2000" dirty="0" smtClean="0">
                <a:solidFill>
                  <a:srgbClr val="0031B5"/>
                </a:solidFill>
              </a:rPr>
              <a:t> T entwendet beim Getreidehändler O mehrere Säcke Getreide, die er dem ahnungslosen O erfolgreich wieder zum Kauf anbietet.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b="1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olidFill>
                  <a:srgbClr val="0031B5"/>
                </a:solidFill>
              </a:rPr>
              <a:t>Diebstahl des Getreides ? (vgl.  RGSt 57, 199)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>
                <a:sym typeface="Wingdings 3"/>
              </a:rPr>
              <a:t> </a:t>
            </a:r>
            <a:r>
              <a:rPr lang="de-DE" sz="2000" dirty="0"/>
              <a:t>Zueignung der Sachsubstanz? </a:t>
            </a:r>
            <a:r>
              <a:rPr lang="de-DE" sz="2000" b="1" dirty="0" smtClean="0"/>
              <a:t>ja</a:t>
            </a:r>
            <a:r>
              <a:rPr lang="de-DE" sz="2000" dirty="0" smtClean="0"/>
              <a:t>, denn T leugnet das Eigentum des O, </a:t>
            </a:r>
            <a:br>
              <a:rPr lang="de-DE" sz="2000" dirty="0" smtClean="0"/>
            </a:br>
            <a:r>
              <a:rPr lang="de-DE" sz="2000" dirty="0" smtClean="0"/>
              <a:t>     der es nicht aufgrund seines Herausgabeanspruchs zurückerhält (</a:t>
            </a:r>
            <a:r>
              <a:rPr lang="de-DE" sz="2000" dirty="0" err="1" smtClean="0"/>
              <a:t>str.</a:t>
            </a:r>
            <a:r>
              <a:rPr lang="de-DE" sz="2000" dirty="0" smtClean="0"/>
              <a:t>) </a:t>
            </a:r>
            <a:br>
              <a:rPr lang="de-DE" sz="2000" dirty="0" smtClean="0"/>
            </a:br>
            <a:r>
              <a:rPr lang="de-DE" sz="2000" dirty="0" smtClean="0">
                <a:sym typeface="Wingdings 3"/>
              </a:rPr>
              <a:t></a:t>
            </a:r>
            <a:r>
              <a:rPr lang="de-DE" sz="2000" dirty="0" smtClean="0"/>
              <a:t> </a:t>
            </a:r>
            <a:r>
              <a:rPr lang="de-DE" sz="2000" dirty="0"/>
              <a:t>Zueignung des Sachwerts? </a:t>
            </a:r>
            <a:r>
              <a:rPr lang="de-DE" sz="2000" b="1" dirty="0" smtClean="0"/>
              <a:t>ja </a:t>
            </a:r>
            <a:r>
              <a:rPr lang="de-DE" sz="2000" dirty="0" smtClean="0"/>
              <a:t>(RG, </a:t>
            </a:r>
            <a:r>
              <a:rPr lang="de-DE" sz="2000" dirty="0" err="1" smtClean="0"/>
              <a:t>str.</a:t>
            </a:r>
            <a:r>
              <a:rPr lang="de-DE" sz="2000" dirty="0" smtClean="0"/>
              <a:t>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olidFill>
                  <a:srgbClr val="000000"/>
                </a:solidFill>
              </a:rPr>
              <a:t>ähnlich:  Leergutfälle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/>
          </a:p>
          <a:p>
            <a:pPr marL="720000" indent="0" eaLnBrk="1" hangingPunct="1">
              <a:buNone/>
              <a:defRPr/>
            </a:pPr>
            <a:endParaRPr lang="de-DE" altLang="de-DE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VII. Beispiele </a:t>
            </a:r>
            <a:r>
              <a:rPr lang="de-DE" dirty="0"/>
              <a:t>zum Zueignungsobjekt</a:t>
            </a:r>
          </a:p>
        </p:txBody>
      </p:sp>
    </p:spTree>
    <p:extLst>
      <p:ext uri="{BB962C8B-B14F-4D97-AF65-F5344CB8AC3E}">
        <p14:creationId xmlns:p14="http://schemas.microsoft.com/office/powerpoint/2010/main" val="347880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92150"/>
            <a:ext cx="8280920" cy="54737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de-DE" altLang="de-DE" b="1" dirty="0" smtClean="0"/>
          </a:p>
          <a:p>
            <a:pPr marL="0" indent="0" eaLnBrk="1" hangingPunct="1">
              <a:buNone/>
              <a:defRPr/>
            </a:pPr>
            <a:endParaRPr lang="de-DE" altLang="de-DE" sz="3600" b="1" dirty="0" smtClean="0"/>
          </a:p>
          <a:p>
            <a:pPr marL="0" indent="0" eaLnBrk="1" hangingPunct="1">
              <a:buNone/>
              <a:defRPr/>
            </a:pPr>
            <a:r>
              <a:rPr lang="de-DE" altLang="de-DE" sz="3600" b="1" dirty="0" smtClean="0"/>
              <a:t>§ 242  Diebstahl.  </a:t>
            </a:r>
            <a:r>
              <a:rPr lang="de-DE" altLang="de-DE" sz="3600" b="1" dirty="0" smtClean="0">
                <a:solidFill>
                  <a:srgbClr val="0031B5"/>
                </a:solidFill>
              </a:rPr>
              <a:t>[seit 1.4.1998]</a:t>
            </a:r>
          </a:p>
          <a:p>
            <a:pPr marL="0" indent="0" eaLnBrk="1" hangingPunct="1">
              <a:buNone/>
              <a:defRPr/>
            </a:pPr>
            <a:r>
              <a:rPr lang="de-DE" altLang="de-DE" sz="3200" dirty="0" smtClean="0"/>
              <a:t>(1) Wer eine fremde bewegliche Sache einem </a:t>
            </a:r>
            <a:r>
              <a:rPr lang="de-DE" altLang="de-DE" sz="3200" dirty="0" smtClean="0">
                <a:solidFill>
                  <a:srgbClr val="000000"/>
                </a:solidFill>
              </a:rPr>
              <a:t>anderen </a:t>
            </a:r>
            <a:r>
              <a:rPr lang="de-DE" altLang="de-DE" sz="3200" dirty="0" smtClean="0">
                <a:solidFill>
                  <a:srgbClr val="0031B5"/>
                </a:solidFill>
              </a:rPr>
              <a:t>in der Absicht </a:t>
            </a:r>
            <a:r>
              <a:rPr lang="de-DE" altLang="de-DE" sz="3200" dirty="0" smtClean="0">
                <a:solidFill>
                  <a:srgbClr val="000000"/>
                </a:solidFill>
              </a:rPr>
              <a:t>wegnimmt, </a:t>
            </a:r>
            <a:r>
              <a:rPr lang="de-DE" altLang="de-DE" sz="3200" dirty="0" smtClean="0">
                <a:solidFill>
                  <a:srgbClr val="0031B5"/>
                </a:solidFill>
              </a:rPr>
              <a:t>die Sache sich oder einem Dritten rechtswidrig </a:t>
            </a:r>
            <a:r>
              <a:rPr lang="de-DE" altLang="de-DE" sz="3200" dirty="0" err="1" smtClean="0">
                <a:solidFill>
                  <a:srgbClr val="0031B5"/>
                </a:solidFill>
              </a:rPr>
              <a:t>zuzueig-nen</a:t>
            </a:r>
            <a:r>
              <a:rPr lang="de-DE" altLang="de-DE" sz="3200" dirty="0" smtClean="0"/>
              <a:t>, wird … bestraft.</a:t>
            </a:r>
          </a:p>
          <a:p>
            <a:pPr marL="0" indent="0" eaLnBrk="1" hangingPunct="1">
              <a:buFontTx/>
              <a:buNone/>
              <a:defRPr/>
            </a:pPr>
            <a:endParaRPr lang="de-DE" altLang="de-DE" dirty="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6924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24936" cy="5040560"/>
          </a:xfrm>
          <a:noFill/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b="1" dirty="0" smtClean="0">
                <a:solidFill>
                  <a:srgbClr val="0031B5"/>
                </a:solidFill>
              </a:rPr>
              <a:t>Drittzueignung 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erfordert die Absicht, einem Dritten Eigenbesitz an der Sache zu verschaffen, nebst Enteignungsvorsatz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de-DE" dirty="0" smtClean="0"/>
              <a:t>ist eher </a:t>
            </a:r>
            <a:r>
              <a:rPr lang="de-DE" b="1" dirty="0" smtClean="0">
                <a:solidFill>
                  <a:srgbClr val="0031B5"/>
                </a:solidFill>
              </a:rPr>
              <a:t>selten</a:t>
            </a:r>
            <a:r>
              <a:rPr lang="de-DE" dirty="0" smtClean="0"/>
              <a:t>, denn wer eine Sache wegnimmt, um sie an andere zu </a:t>
            </a:r>
            <a:r>
              <a:rPr lang="de-DE" b="1" dirty="0" smtClean="0"/>
              <a:t>verkaufen</a:t>
            </a:r>
            <a:r>
              <a:rPr lang="de-DE" dirty="0" smtClean="0"/>
              <a:t> oder zu </a:t>
            </a:r>
            <a:r>
              <a:rPr lang="de-DE" b="1" dirty="0" smtClean="0"/>
              <a:t>verschenken</a:t>
            </a:r>
            <a:r>
              <a:rPr lang="de-DE" dirty="0" smtClean="0"/>
              <a:t>, eignet sie </a:t>
            </a:r>
            <a:r>
              <a:rPr lang="de-DE" b="1" dirty="0" smtClean="0"/>
              <a:t>zuerst sich selbst </a:t>
            </a:r>
            <a:r>
              <a:rPr lang="de-DE" dirty="0" smtClean="0"/>
              <a:t>zu</a:t>
            </a: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de-DE" dirty="0" smtClean="0">
                <a:solidFill>
                  <a:srgbClr val="0031B5"/>
                </a:solidFill>
              </a:rPr>
              <a:t>Beispiele: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è"/>
              <a:defRPr/>
            </a:pPr>
            <a:r>
              <a:rPr lang="de-DE" dirty="0" smtClean="0"/>
              <a:t>A nimmt eine Sache weg, um sie seinem Auftraggeber D gegen Entgelt zu </a:t>
            </a:r>
            <a:r>
              <a:rPr lang="de-DE" dirty="0" smtClean="0">
                <a:solidFill>
                  <a:srgbClr val="000000"/>
                </a:solidFill>
              </a:rPr>
              <a:t>verschaffen </a:t>
            </a:r>
            <a:r>
              <a:rPr lang="de-DE" sz="2000" dirty="0" smtClean="0">
                <a:solidFill>
                  <a:srgbClr val="000000"/>
                </a:solidFill>
              </a:rPr>
              <a:t>(konnte früher nur mit weiter Sachwerttheorie als Selbstzueignung gelten)</a:t>
            </a:r>
            <a:endParaRPr lang="de-DE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è"/>
              <a:defRPr/>
            </a:pPr>
            <a:r>
              <a:rPr lang="de-DE" dirty="0" smtClean="0"/>
              <a:t>A nimmt eine Sache –</a:t>
            </a:r>
            <a:r>
              <a:rPr lang="de-DE" dirty="0"/>
              <a:t> </a:t>
            </a:r>
            <a:r>
              <a:rPr lang="de-DE" dirty="0" smtClean="0"/>
              <a:t>allein oder mit anderen – weg, </a:t>
            </a:r>
            <a:r>
              <a:rPr lang="de-DE" dirty="0"/>
              <a:t>um sie einem </a:t>
            </a:r>
            <a:r>
              <a:rPr lang="de-DE" dirty="0" smtClean="0"/>
              <a:t>anderen unentgeltlich zu verschaffen </a:t>
            </a:r>
            <a:br>
              <a:rPr lang="de-DE" dirty="0" smtClean="0"/>
            </a:br>
            <a:r>
              <a:rPr lang="de-DE" sz="2000" dirty="0" smtClean="0"/>
              <a:t>(altruistische Taten und „absichtslos-dolose Werkzeuge“)</a:t>
            </a:r>
            <a:endParaRPr lang="de-DE" dirty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è"/>
              <a:defRPr/>
            </a:pPr>
            <a:endParaRPr lang="de-DE" dirty="0" smtClean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è"/>
              <a:defRPr/>
            </a:pPr>
            <a:endParaRPr lang="de-DE" dirty="0" smtClean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VIII. Selbst- oder Drittzueignung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999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96944" cy="5040560"/>
          </a:xfrm>
          <a:noFill/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b="1" dirty="0" smtClean="0">
                <a:solidFill>
                  <a:srgbClr val="0031B5"/>
                </a:solidFill>
              </a:rPr>
              <a:t>Gebrauchsanmaßung (</a:t>
            </a:r>
            <a:r>
              <a:rPr lang="de-DE" altLang="de-DE" b="1" i="1" dirty="0" smtClean="0">
                <a:solidFill>
                  <a:srgbClr val="0031B5"/>
                </a:solidFill>
              </a:rPr>
              <a:t>furtum usus </a:t>
            </a:r>
            <a:r>
              <a:rPr lang="de-DE" altLang="de-DE" b="1" dirty="0" smtClean="0">
                <a:solidFill>
                  <a:srgbClr val="0031B5"/>
                </a:solidFill>
              </a:rPr>
              <a:t>) </a:t>
            </a:r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de-DE" altLang="de-DE" dirty="0">
                <a:solidFill>
                  <a:srgbClr val="000000"/>
                </a:solidFill>
              </a:rPr>
              <a:t>= </a:t>
            </a:r>
            <a:r>
              <a:rPr lang="de-DE" altLang="de-DE" dirty="0" smtClean="0">
                <a:solidFill>
                  <a:srgbClr val="000000"/>
                </a:solidFill>
              </a:rPr>
              <a:t>  unbefugter, aber bloßer vorübergehender Gebrauch einer </a:t>
            </a:r>
            <a:br>
              <a:rPr lang="de-DE" altLang="de-DE" dirty="0" smtClean="0">
                <a:solidFill>
                  <a:srgbClr val="000000"/>
                </a:solidFill>
              </a:rPr>
            </a:br>
            <a:r>
              <a:rPr lang="de-DE" altLang="de-DE" dirty="0" smtClean="0">
                <a:solidFill>
                  <a:srgbClr val="000000"/>
                </a:solidFill>
              </a:rPr>
              <a:t>      fremden Sache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=   Aneignung </a:t>
            </a:r>
            <a:r>
              <a:rPr lang="de-DE" altLang="de-DE" b="1" dirty="0" smtClean="0">
                <a:solidFill>
                  <a:srgbClr val="000000"/>
                </a:solidFill>
              </a:rPr>
              <a:t>ohne dauerhafte Enteignung</a:t>
            </a:r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de-DE" altLang="de-DE" dirty="0">
                <a:solidFill>
                  <a:srgbClr val="000000"/>
                </a:solidFill>
                <a:sym typeface="Wingdings"/>
              </a:rPr>
              <a:t> 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keine Zueignungsabsicht mangels Enteignungsvorsatzes</a:t>
            </a:r>
            <a:endParaRPr lang="de-DE" altLang="de-DE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 </a:t>
            </a:r>
            <a:r>
              <a:rPr lang="de-DE" altLang="de-DE" dirty="0" smtClean="0">
                <a:solidFill>
                  <a:srgbClr val="000000"/>
                </a:solidFill>
              </a:rPr>
              <a:t>grundsätzlich </a:t>
            </a:r>
            <a:r>
              <a:rPr lang="de-DE" altLang="de-DE" b="1" dirty="0" smtClean="0">
                <a:solidFill>
                  <a:srgbClr val="000000"/>
                </a:solidFill>
              </a:rPr>
              <a:t>straflos</a:t>
            </a:r>
            <a:r>
              <a:rPr lang="de-DE" altLang="de-DE" dirty="0" smtClean="0">
                <a:solidFill>
                  <a:srgbClr val="000000"/>
                </a:solidFill>
              </a:rPr>
              <a:t>, ausgenommen </a:t>
            </a:r>
            <a:r>
              <a:rPr lang="de-DE" altLang="de-DE" b="1" dirty="0" smtClean="0">
                <a:solidFill>
                  <a:srgbClr val="000000"/>
                </a:solidFill>
              </a:rPr>
              <a:t>§§ 248b, 290 StGB</a:t>
            </a:r>
            <a:endParaRPr lang="de-DE" altLang="de-DE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de-DE" altLang="de-DE" dirty="0">
                <a:solidFill>
                  <a:srgbClr val="000000"/>
                </a:solidFill>
                <a:sym typeface="Wingdings"/>
              </a:rPr>
              <a:t> </a:t>
            </a:r>
            <a:r>
              <a:rPr lang="de-DE" altLang="de-DE" dirty="0" smtClean="0">
                <a:solidFill>
                  <a:srgbClr val="000000"/>
                </a:solidFill>
              </a:rPr>
              <a:t>Sachwertzueignung liegt erst bei „wesentlicher </a:t>
            </a:r>
            <a:r>
              <a:rPr lang="de-DE" altLang="de-DE" dirty="0" err="1" smtClean="0">
                <a:solidFill>
                  <a:srgbClr val="000000"/>
                </a:solidFill>
              </a:rPr>
              <a:t>Wertminde</a:t>
            </a:r>
            <a:r>
              <a:rPr lang="de-DE" altLang="de-DE" dirty="0" smtClean="0">
                <a:solidFill>
                  <a:srgbClr val="000000"/>
                </a:solidFill>
              </a:rPr>
              <a:t>-</a:t>
            </a:r>
            <a:br>
              <a:rPr lang="de-DE" altLang="de-DE" dirty="0" smtClean="0">
                <a:solidFill>
                  <a:srgbClr val="000000"/>
                </a:solidFill>
              </a:rPr>
            </a:br>
            <a:r>
              <a:rPr lang="de-DE" altLang="de-DE" dirty="0" smtClean="0">
                <a:solidFill>
                  <a:srgbClr val="000000"/>
                </a:solidFill>
              </a:rPr>
              <a:t>      </a:t>
            </a:r>
            <a:r>
              <a:rPr lang="de-DE" altLang="de-DE" dirty="0" err="1" smtClean="0">
                <a:solidFill>
                  <a:srgbClr val="000000"/>
                </a:solidFill>
              </a:rPr>
              <a:t>rung</a:t>
            </a:r>
            <a:r>
              <a:rPr lang="de-DE" altLang="de-DE" dirty="0" smtClean="0">
                <a:solidFill>
                  <a:srgbClr val="000000"/>
                </a:solidFill>
              </a:rPr>
              <a:t>“ (</a:t>
            </a:r>
            <a:r>
              <a:rPr lang="de-DE" altLang="de-DE" dirty="0" err="1" smtClean="0">
                <a:solidFill>
                  <a:srgbClr val="000000"/>
                </a:solidFill>
              </a:rPr>
              <a:t>hM</a:t>
            </a:r>
            <a:r>
              <a:rPr lang="de-DE" altLang="de-DE" dirty="0" smtClean="0">
                <a:solidFill>
                  <a:srgbClr val="000000"/>
                </a:solidFill>
              </a:rPr>
              <a:t>) durch den unbefugten Gebrauch vor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dirty="0">
                <a:solidFill>
                  <a:srgbClr val="000000"/>
                </a:solidFill>
                <a:sym typeface="Wingdings"/>
              </a:rPr>
              <a:t> 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oder </a:t>
            </a:r>
            <a:r>
              <a:rPr lang="de-DE" altLang="de-DE" dirty="0" smtClean="0">
                <a:solidFill>
                  <a:srgbClr val="000000"/>
                </a:solidFill>
              </a:rPr>
              <a:t>bei </a:t>
            </a:r>
            <a:r>
              <a:rPr lang="de-DE" altLang="de-DE" b="1" dirty="0" smtClean="0">
                <a:solidFill>
                  <a:srgbClr val="000000"/>
                </a:solidFill>
              </a:rPr>
              <a:t>Verbrauch </a:t>
            </a:r>
            <a:r>
              <a:rPr lang="de-DE" altLang="de-DE" dirty="0" smtClean="0">
                <a:solidFill>
                  <a:srgbClr val="000000"/>
                </a:solidFill>
              </a:rPr>
              <a:t>der Sache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b="1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b="1" dirty="0">
              <a:solidFill>
                <a:srgbClr val="0031B5"/>
              </a:solidFill>
            </a:endParaRPr>
          </a:p>
          <a:p>
            <a:pPr marL="720000" indent="0" eaLnBrk="1" hangingPunct="1">
              <a:buNone/>
              <a:defRPr/>
            </a:pPr>
            <a:endParaRPr lang="de-DE" altLang="de-DE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IX. Abgrenzung zur Gebrauchsanmaßung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227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96944" cy="5040560"/>
          </a:xfrm>
          <a:noFill/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b="1" dirty="0" smtClean="0">
                <a:solidFill>
                  <a:srgbClr val="0031B5"/>
                </a:solidFill>
              </a:rPr>
              <a:t>Fall 5:</a:t>
            </a:r>
            <a:r>
              <a:rPr lang="de-DE" altLang="de-DE" sz="2000" dirty="0" smtClean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b="1" dirty="0" smtClean="0">
                <a:solidFill>
                  <a:srgbClr val="0031B5"/>
                </a:solidFill>
              </a:rPr>
              <a:t>a) </a:t>
            </a:r>
            <a:r>
              <a:rPr lang="de-DE" altLang="de-DE" sz="2000" dirty="0" smtClean="0">
                <a:solidFill>
                  <a:srgbClr val="0031B5"/>
                </a:solidFill>
              </a:rPr>
              <a:t>T entwendet ein Auto, um von Köln nach Bonn und zurück zu fahren.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>
                <a:sym typeface="Wingdings 3"/>
              </a:rPr>
              <a:t> </a:t>
            </a:r>
            <a:r>
              <a:rPr lang="de-DE" sz="2000" dirty="0"/>
              <a:t>Zueignung der Sachsubstanz? </a:t>
            </a:r>
            <a:r>
              <a:rPr lang="de-DE" sz="2000" b="1" dirty="0"/>
              <a:t>nein</a:t>
            </a:r>
            <a:r>
              <a:rPr lang="de-DE" sz="2000" dirty="0"/>
              <a:t>, wegen </a:t>
            </a:r>
            <a:r>
              <a:rPr lang="de-DE" sz="2000" dirty="0" smtClean="0"/>
              <a:t>Rückführwillens</a:t>
            </a:r>
            <a:endParaRPr lang="de-DE" sz="20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</a:t>
            </a:r>
            <a:r>
              <a:rPr lang="de-DE" sz="2000" dirty="0" smtClean="0"/>
              <a:t> Zueignung des Sachwerts? </a:t>
            </a:r>
            <a:r>
              <a:rPr lang="de-DE" sz="2000" b="1" dirty="0" smtClean="0"/>
              <a:t>nein</a:t>
            </a:r>
            <a:r>
              <a:rPr lang="de-DE" sz="2000" dirty="0" smtClean="0"/>
              <a:t>, keine nennenswerte Minderung des </a:t>
            </a:r>
            <a:br>
              <a:rPr lang="de-DE" sz="2000" dirty="0" smtClean="0"/>
            </a:br>
            <a:r>
              <a:rPr lang="de-DE" sz="2000" dirty="0" smtClean="0"/>
              <a:t>     Sachwerts, daher nur § 248b</a:t>
            </a:r>
            <a:endParaRPr lang="de-DE" altLang="de-DE" sz="2000" dirty="0" smtClean="0"/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de-DE" altLang="de-DE" sz="2000" b="1" dirty="0" smtClean="0">
                <a:solidFill>
                  <a:srgbClr val="0031B5"/>
                </a:solidFill>
              </a:rPr>
              <a:t>b) </a:t>
            </a:r>
            <a:r>
              <a:rPr lang="de-DE" altLang="de-DE" sz="2000" dirty="0" smtClean="0">
                <a:solidFill>
                  <a:srgbClr val="0031B5"/>
                </a:solidFill>
              </a:rPr>
              <a:t>T will mit dem Auto von Köln nach Kapstadt und zurück fahren.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>
                <a:sym typeface="Wingdings 3"/>
              </a:rPr>
              <a:t></a:t>
            </a:r>
            <a:r>
              <a:rPr lang="de-DE" sz="2000" dirty="0"/>
              <a:t> Zueignung des Sachwerts? </a:t>
            </a:r>
            <a:r>
              <a:rPr lang="de-DE" sz="2000" b="1" dirty="0" smtClean="0"/>
              <a:t>ja</a:t>
            </a:r>
            <a:r>
              <a:rPr lang="de-DE" sz="2000" dirty="0" smtClean="0"/>
              <a:t>, wegen wesentlicher Wertminderung </a:t>
            </a:r>
            <a:endParaRPr lang="de-DE" altLang="de-DE" sz="2000" dirty="0"/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de-DE" altLang="de-DE" sz="2000" b="1" dirty="0" smtClean="0">
                <a:solidFill>
                  <a:srgbClr val="0031B5"/>
                </a:solidFill>
              </a:rPr>
              <a:t>c) </a:t>
            </a:r>
            <a:r>
              <a:rPr lang="de-DE" altLang="de-DE" sz="2000" dirty="0" smtClean="0">
                <a:solidFill>
                  <a:srgbClr val="0031B5"/>
                </a:solidFill>
              </a:rPr>
              <a:t> T will nach Bonn fahren und das Auto dort irgendwo stehen lassen.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 </a:t>
            </a:r>
            <a:r>
              <a:rPr lang="de-DE" sz="2000" dirty="0" smtClean="0"/>
              <a:t>Zueignung der Sachsubstanz? </a:t>
            </a:r>
            <a:r>
              <a:rPr lang="de-DE" sz="2000" b="1" dirty="0" smtClean="0"/>
              <a:t>ja</a:t>
            </a:r>
            <a:r>
              <a:rPr lang="de-DE" sz="2000" dirty="0" smtClean="0"/>
              <a:t>, </a:t>
            </a:r>
            <a:r>
              <a:rPr lang="de-DE" sz="2000" b="1" dirty="0" smtClean="0"/>
              <a:t>wenn</a:t>
            </a:r>
            <a:r>
              <a:rPr lang="de-DE" sz="2000" dirty="0" smtClean="0"/>
              <a:t> </a:t>
            </a:r>
            <a:r>
              <a:rPr lang="de-DE" sz="2000" i="1" dirty="0" err="1" smtClean="0"/>
              <a:t>dolus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eventualis</a:t>
            </a:r>
            <a:r>
              <a:rPr lang="de-DE" sz="2000" i="1" dirty="0" smtClean="0"/>
              <a:t> </a:t>
            </a:r>
            <a:r>
              <a:rPr lang="de-DE" sz="2000" dirty="0" smtClean="0"/>
              <a:t>bzgl. Enteignung </a:t>
            </a:r>
            <a:br>
              <a:rPr lang="de-DE" sz="2000" dirty="0" smtClean="0"/>
            </a:br>
            <a:r>
              <a:rPr lang="de-DE" sz="2000" dirty="0" smtClean="0"/>
              <a:t>     (</a:t>
            </a:r>
            <a:r>
              <a:rPr lang="de-DE" sz="2000" dirty="0" err="1" smtClean="0"/>
              <a:t>str.</a:t>
            </a:r>
            <a:r>
              <a:rPr lang="de-DE" sz="2000" dirty="0" smtClean="0"/>
              <a:t>)</a:t>
            </a:r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de-DE" altLang="de-DE" sz="2000" b="1" dirty="0" smtClean="0">
                <a:solidFill>
                  <a:srgbClr val="0031B5"/>
                </a:solidFill>
              </a:rPr>
              <a:t>d)</a:t>
            </a:r>
            <a:r>
              <a:rPr lang="de-DE" altLang="de-DE" sz="2000" dirty="0" smtClean="0">
                <a:solidFill>
                  <a:srgbClr val="0031B5"/>
                </a:solidFill>
              </a:rPr>
              <a:t> Hat T sich in den Fällen a) bis c) das Benzin gestohlen? </a:t>
            </a:r>
            <a:endParaRPr lang="de-DE" altLang="de-DE" sz="2000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>
                <a:sym typeface="Wingdings 3"/>
              </a:rPr>
              <a:t> </a:t>
            </a:r>
            <a:r>
              <a:rPr lang="de-DE" sz="2000" dirty="0"/>
              <a:t>Zueignung der Sachsubstanz? </a:t>
            </a:r>
            <a:r>
              <a:rPr lang="de-DE" sz="2000" b="1" dirty="0"/>
              <a:t>ja</a:t>
            </a:r>
            <a:r>
              <a:rPr lang="de-DE" sz="2000" dirty="0"/>
              <a:t>, </a:t>
            </a:r>
            <a:r>
              <a:rPr lang="de-DE" sz="2000" dirty="0" smtClean="0"/>
              <a:t>Aneignung und Enteignung durch </a:t>
            </a:r>
            <a:br>
              <a:rPr lang="de-DE" sz="2000" dirty="0" smtClean="0"/>
            </a:br>
            <a:r>
              <a:rPr lang="de-DE" sz="2000" dirty="0" smtClean="0"/>
              <a:t>     verbrauchende Nutzung — allerdings tritt § 242 als subsidiär hinter </a:t>
            </a:r>
            <a:br>
              <a:rPr lang="de-DE" sz="2000" dirty="0" smtClean="0"/>
            </a:br>
            <a:r>
              <a:rPr lang="de-DE" sz="2000" dirty="0" smtClean="0"/>
              <a:t>     § 248b zurück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dirty="0" smtClean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b="1" dirty="0">
              <a:solidFill>
                <a:srgbClr val="0031B5"/>
              </a:solidFill>
            </a:endParaRPr>
          </a:p>
          <a:p>
            <a:pPr marL="720000" indent="0" eaLnBrk="1" hangingPunct="1">
              <a:buNone/>
              <a:defRPr/>
            </a:pPr>
            <a:endParaRPr lang="de-DE" altLang="de-DE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IX. Abgrenzung zur Gebrauchsanmaßung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890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96944" cy="5040560"/>
          </a:xfrm>
          <a:noFill/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b="1" dirty="0">
                <a:solidFill>
                  <a:srgbClr val="0031B5"/>
                </a:solidFill>
              </a:rPr>
              <a:t>Fall 6 („Taschenbuchfall“):</a:t>
            </a:r>
            <a:r>
              <a:rPr lang="de-DE" altLang="de-DE" sz="2000" dirty="0" smtClean="0">
                <a:solidFill>
                  <a:srgbClr val="0031B5"/>
                </a:solidFill>
              </a:rPr>
              <a:t> Philosophiestudent P steckt im Kaufhaus einen Taschenbuchkrimi ein, den er lesen und dann zurückbringen will.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dirty="0" smtClean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dirty="0" smtClean="0">
                <a:solidFill>
                  <a:srgbClr val="0031B5"/>
                </a:solidFill>
              </a:rPr>
              <a:t>Diebstahl des Taschenbuchs? (OLG Celle NJW 1967, 1921)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 </a:t>
            </a:r>
            <a:r>
              <a:rPr lang="de-DE" sz="2000" dirty="0"/>
              <a:t>Zueignung der Sachsubstanz? </a:t>
            </a:r>
            <a:r>
              <a:rPr lang="de-DE" sz="2000" b="1" dirty="0"/>
              <a:t>nein</a:t>
            </a:r>
            <a:r>
              <a:rPr lang="de-DE" sz="2000" dirty="0"/>
              <a:t>, wegen </a:t>
            </a:r>
            <a:r>
              <a:rPr lang="de-DE" sz="2000" dirty="0" smtClean="0"/>
              <a:t>Rückführwillens</a:t>
            </a:r>
            <a:endParaRPr lang="de-DE" sz="20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</a:t>
            </a:r>
            <a:r>
              <a:rPr lang="de-DE" sz="2000" dirty="0" smtClean="0"/>
              <a:t> Zueignung des Sachwerts? </a:t>
            </a:r>
            <a:r>
              <a:rPr lang="de-DE" sz="2000" b="1" dirty="0" smtClean="0"/>
              <a:t>ja</a:t>
            </a:r>
            <a:r>
              <a:rPr lang="de-DE" sz="2000" dirty="0" smtClean="0"/>
              <a:t>, da P kein </a:t>
            </a:r>
            <a:r>
              <a:rPr lang="de-DE" sz="2000" dirty="0"/>
              <a:t>ungelesenes </a:t>
            </a:r>
            <a:r>
              <a:rPr lang="de-DE" sz="2000" dirty="0" smtClean="0"/>
              <a:t>= </a:t>
            </a:r>
            <a:r>
              <a:rPr lang="de-DE" sz="2000" dirty="0"/>
              <a:t>neues </a:t>
            </a:r>
            <a:r>
              <a:rPr lang="de-DE" sz="2000" dirty="0" smtClean="0"/>
              <a:t>Buch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     zurückgeben will, eignet er sich den Neuwert zu (zw.)</a:t>
            </a:r>
            <a:endParaRPr lang="de-DE" altLang="de-DE" sz="2000" dirty="0" smtClean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dirty="0" smtClean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b="1" dirty="0">
              <a:solidFill>
                <a:srgbClr val="0031B5"/>
              </a:solidFill>
            </a:endParaRPr>
          </a:p>
          <a:p>
            <a:pPr marL="720000" indent="0" eaLnBrk="1" hangingPunct="1">
              <a:buNone/>
              <a:defRPr/>
            </a:pPr>
            <a:endParaRPr lang="de-DE" altLang="de-DE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IX. Abgrenzung zur Gebrauchsanmaßung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243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96944" cy="5040560"/>
          </a:xfrm>
          <a:noFill/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de-DE" altLang="de-DE" b="1" dirty="0" smtClean="0">
                <a:solidFill>
                  <a:srgbClr val="0031B5"/>
                </a:solidFill>
              </a:rPr>
              <a:t>Sachentziehung  </a:t>
            </a:r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=   </a:t>
            </a:r>
            <a:r>
              <a:rPr lang="de-DE" altLang="de-DE" dirty="0">
                <a:solidFill>
                  <a:srgbClr val="000000"/>
                </a:solidFill>
              </a:rPr>
              <a:t>unbefugte bloße Besitzvorenthaltung</a:t>
            </a:r>
            <a:endParaRPr lang="de-DE" altLang="de-DE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=   Enteignung </a:t>
            </a:r>
            <a:r>
              <a:rPr lang="de-DE" altLang="de-DE" b="1" dirty="0" smtClean="0">
                <a:solidFill>
                  <a:srgbClr val="000000"/>
                </a:solidFill>
              </a:rPr>
              <a:t>ohne Aneignung</a:t>
            </a:r>
            <a:r>
              <a:rPr lang="de-DE" altLang="de-DE" dirty="0" smtClean="0">
                <a:solidFill>
                  <a:srgbClr val="000000"/>
                </a:solidFill>
              </a:rPr>
              <a:t> (bei dauerhafter Entziehung)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1800" i="1" dirty="0" smtClean="0">
                <a:solidFill>
                  <a:srgbClr val="000000"/>
                </a:solidFill>
              </a:rPr>
              <a:t>oder</a:t>
            </a:r>
            <a:r>
              <a:rPr lang="de-DE" altLang="de-DE" dirty="0" smtClean="0">
                <a:solidFill>
                  <a:srgbClr val="000000"/>
                </a:solidFill>
              </a:rPr>
              <a:t> </a:t>
            </a:r>
            <a:r>
              <a:rPr lang="de-DE" altLang="de-DE" b="1" dirty="0" smtClean="0">
                <a:solidFill>
                  <a:srgbClr val="000000"/>
                </a:solidFill>
              </a:rPr>
              <a:t>weder </a:t>
            </a:r>
            <a:r>
              <a:rPr lang="de-DE" altLang="de-DE" dirty="0" smtClean="0">
                <a:solidFill>
                  <a:srgbClr val="000000"/>
                </a:solidFill>
              </a:rPr>
              <a:t>Aneignung </a:t>
            </a:r>
            <a:r>
              <a:rPr lang="de-DE" altLang="de-DE" b="1" dirty="0" smtClean="0">
                <a:solidFill>
                  <a:srgbClr val="000000"/>
                </a:solidFill>
              </a:rPr>
              <a:t>noch dauerhafte</a:t>
            </a:r>
            <a:r>
              <a:rPr lang="de-DE" altLang="de-DE" dirty="0" smtClean="0">
                <a:solidFill>
                  <a:srgbClr val="000000"/>
                </a:solidFill>
              </a:rPr>
              <a:t> </a:t>
            </a:r>
            <a:r>
              <a:rPr lang="de-DE" altLang="de-DE" dirty="0">
                <a:solidFill>
                  <a:srgbClr val="000000"/>
                </a:solidFill>
              </a:rPr>
              <a:t>Enteignung </a:t>
            </a:r>
            <a:r>
              <a:rPr lang="de-DE" altLang="de-DE" dirty="0" smtClean="0">
                <a:solidFill>
                  <a:srgbClr val="000000"/>
                </a:solidFill>
              </a:rPr>
              <a:t>(</a:t>
            </a:r>
            <a:r>
              <a:rPr lang="de-DE" altLang="de-DE" dirty="0">
                <a:solidFill>
                  <a:srgbClr val="000000"/>
                </a:solidFill>
              </a:rPr>
              <a:t>bei </a:t>
            </a:r>
            <a:r>
              <a:rPr lang="de-DE" altLang="de-DE" dirty="0" smtClean="0">
                <a:solidFill>
                  <a:srgbClr val="000000"/>
                </a:solidFill>
              </a:rPr>
              <a:t/>
            </a:r>
            <a:br>
              <a:rPr lang="de-DE" altLang="de-DE" dirty="0" smtClean="0">
                <a:solidFill>
                  <a:srgbClr val="000000"/>
                </a:solidFill>
              </a:rPr>
            </a:br>
            <a:r>
              <a:rPr lang="de-DE" altLang="de-DE" dirty="0" smtClean="0">
                <a:solidFill>
                  <a:srgbClr val="000000"/>
                </a:solidFill>
              </a:rPr>
              <a:t>       vorübergehender Entziehung</a:t>
            </a:r>
            <a:r>
              <a:rPr lang="de-DE" altLang="de-DE" dirty="0">
                <a:solidFill>
                  <a:srgbClr val="000000"/>
                </a:solidFill>
              </a:rPr>
              <a:t>)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de-DE" altLang="de-DE" dirty="0">
                <a:solidFill>
                  <a:srgbClr val="000000"/>
                </a:solidFill>
                <a:sym typeface="Wingdings"/>
              </a:rPr>
              <a:t> 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jedenfalls keine </a:t>
            </a:r>
            <a:r>
              <a:rPr lang="de-DE" altLang="de-DE" dirty="0">
                <a:solidFill>
                  <a:srgbClr val="000000"/>
                </a:solidFill>
                <a:sym typeface="Wingdings"/>
              </a:rPr>
              <a:t>Zueignungsabsicht mangels 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Aneignungs-</a:t>
            </a:r>
            <a:br>
              <a:rPr lang="de-DE" altLang="de-DE" dirty="0" smtClean="0">
                <a:solidFill>
                  <a:srgbClr val="000000"/>
                </a:solidFill>
                <a:sym typeface="Wingdings"/>
              </a:rPr>
            </a:b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      </a:t>
            </a:r>
            <a:r>
              <a:rPr lang="de-DE" altLang="de-DE" dirty="0" err="1" smtClean="0">
                <a:solidFill>
                  <a:srgbClr val="000000"/>
                </a:solidFill>
                <a:sym typeface="Wingdings"/>
              </a:rPr>
              <a:t>absicht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, ggf. auch kein Enteignungsvorsatz</a:t>
            </a:r>
            <a:endParaRPr lang="de-DE" altLang="de-DE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 </a:t>
            </a:r>
            <a:r>
              <a:rPr lang="de-DE" altLang="de-DE" dirty="0" smtClean="0">
                <a:solidFill>
                  <a:srgbClr val="000000"/>
                </a:solidFill>
              </a:rPr>
              <a:t>grundsätzlich </a:t>
            </a:r>
            <a:r>
              <a:rPr lang="de-DE" altLang="de-DE" b="1" dirty="0" smtClean="0">
                <a:solidFill>
                  <a:srgbClr val="000000"/>
                </a:solidFill>
              </a:rPr>
              <a:t>straflos</a:t>
            </a:r>
            <a:endParaRPr lang="de-DE" altLang="de-DE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 ggf. aber Sachbeschädigung gem.  § 303, wenn die Sache </a:t>
            </a:r>
            <a:br>
              <a:rPr lang="de-DE" altLang="de-DE" dirty="0" smtClean="0">
                <a:solidFill>
                  <a:srgbClr val="000000"/>
                </a:solidFill>
                <a:sym typeface="Wingdings"/>
              </a:rPr>
            </a:b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      infolge der Entziehung beschädigt wird oder untergeht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b="1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dirty="0" smtClean="0">
              <a:solidFill>
                <a:srgbClr val="0031B5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X. Abgrenzung zur Sachentziehung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741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96944" cy="5040560"/>
          </a:xfrm>
          <a:noFill/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b="1" dirty="0">
                <a:solidFill>
                  <a:srgbClr val="0031B5"/>
                </a:solidFill>
              </a:rPr>
              <a:t>Fall 7:</a:t>
            </a:r>
            <a:r>
              <a:rPr lang="de-DE" altLang="de-DE" sz="2000" dirty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dirty="0">
                <a:solidFill>
                  <a:srgbClr val="0031B5"/>
                </a:solidFill>
              </a:rPr>
              <a:t>T entwendet </a:t>
            </a:r>
            <a:r>
              <a:rPr lang="de-DE" altLang="de-DE" sz="2000" dirty="0" smtClean="0">
                <a:solidFill>
                  <a:srgbClr val="0031B5"/>
                </a:solidFill>
              </a:rPr>
              <a:t>den Käfig mit dem Kanarienvogel des O und entlässt den Vogel in die Freiheit. Der Vogel kehrt nie wieder.</a:t>
            </a:r>
            <a:endParaRPr lang="de-DE" altLang="de-DE" sz="2000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dirty="0" smtClean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dirty="0" smtClean="0">
                <a:solidFill>
                  <a:srgbClr val="0031B5"/>
                </a:solidFill>
              </a:rPr>
              <a:t>Diebstahl </a:t>
            </a:r>
            <a:r>
              <a:rPr lang="de-DE" altLang="de-DE" sz="2000" dirty="0">
                <a:solidFill>
                  <a:srgbClr val="0031B5"/>
                </a:solidFill>
              </a:rPr>
              <a:t>des </a:t>
            </a:r>
            <a:r>
              <a:rPr lang="de-DE" altLang="de-DE" sz="2000" dirty="0" smtClean="0">
                <a:solidFill>
                  <a:srgbClr val="0031B5"/>
                </a:solidFill>
              </a:rPr>
              <a:t>Vogels?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>
                <a:sym typeface="Wingdings 3"/>
              </a:rPr>
              <a:t> </a:t>
            </a:r>
            <a:r>
              <a:rPr lang="de-DE" sz="2000" dirty="0"/>
              <a:t>Zueignung der Sachsubstanz? </a:t>
            </a:r>
            <a:r>
              <a:rPr lang="de-DE" sz="2000" b="1" dirty="0"/>
              <a:t>nein</a:t>
            </a:r>
            <a:r>
              <a:rPr lang="de-DE" sz="2000" dirty="0"/>
              <a:t>, </a:t>
            </a:r>
            <a:r>
              <a:rPr lang="de-DE" sz="2000" dirty="0" smtClean="0"/>
              <a:t>mangels Aneignungswillens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>
                <a:sym typeface="Wingdings 3"/>
              </a:rPr>
              <a:t></a:t>
            </a:r>
            <a:r>
              <a:rPr lang="de-DE" sz="2000" dirty="0"/>
              <a:t> Zueignung des Sachwerts? </a:t>
            </a:r>
            <a:r>
              <a:rPr lang="de-DE" sz="2000" b="1" dirty="0" err="1" smtClean="0"/>
              <a:t>ebensowenig</a:t>
            </a:r>
            <a:r>
              <a:rPr lang="de-DE" sz="2000" b="1" dirty="0" smtClean="0"/>
              <a:t> </a:t>
            </a:r>
            <a:endParaRPr lang="de-DE" altLang="de-DE" sz="20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sz="20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b="1" dirty="0" smtClean="0">
                <a:solidFill>
                  <a:srgbClr val="0031B5"/>
                </a:solidFill>
              </a:rPr>
              <a:t>Fall 8:</a:t>
            </a:r>
            <a:r>
              <a:rPr lang="de-DE" altLang="de-DE" sz="2000" dirty="0" smtClean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dirty="0" smtClean="0">
                <a:solidFill>
                  <a:srgbClr val="0031B5"/>
                </a:solidFill>
              </a:rPr>
              <a:t>T entwendet der Bundeskanzlerin das Manuskript für die Weihnachts-ansprache und sendet es ihr wie geplant nach Silvester zurück.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dirty="0" smtClean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dirty="0" smtClean="0">
                <a:solidFill>
                  <a:srgbClr val="0031B5"/>
                </a:solidFill>
              </a:rPr>
              <a:t>Diebstahl </a:t>
            </a:r>
            <a:r>
              <a:rPr lang="de-DE" altLang="de-DE" sz="2000" dirty="0">
                <a:solidFill>
                  <a:srgbClr val="0031B5"/>
                </a:solidFill>
              </a:rPr>
              <a:t>des </a:t>
            </a:r>
            <a:r>
              <a:rPr lang="de-DE" altLang="de-DE" sz="2000" dirty="0" smtClean="0">
                <a:solidFill>
                  <a:srgbClr val="0031B5"/>
                </a:solidFill>
              </a:rPr>
              <a:t>Manuskripts?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>
                <a:sym typeface="Wingdings 3"/>
              </a:rPr>
              <a:t> </a:t>
            </a:r>
            <a:r>
              <a:rPr lang="de-DE" sz="2000" dirty="0"/>
              <a:t>Zueignung der Sachsubstanz? </a:t>
            </a:r>
            <a:r>
              <a:rPr lang="de-DE" sz="2000" b="1" dirty="0"/>
              <a:t>nein</a:t>
            </a:r>
            <a:r>
              <a:rPr lang="de-DE" sz="2000" dirty="0"/>
              <a:t>, </a:t>
            </a:r>
            <a:r>
              <a:rPr lang="de-DE" sz="2000" dirty="0" smtClean="0"/>
              <a:t>da weder Aneignungsabsicht noch </a:t>
            </a:r>
            <a:br>
              <a:rPr lang="de-DE" sz="2000" dirty="0" smtClean="0"/>
            </a:br>
            <a:r>
              <a:rPr lang="de-DE" sz="2000" dirty="0" smtClean="0"/>
              <a:t>     Enteignungsvorsatz</a:t>
            </a:r>
            <a:endParaRPr lang="de-DE" sz="20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>
                <a:sym typeface="Wingdings 3"/>
              </a:rPr>
              <a:t></a:t>
            </a:r>
            <a:r>
              <a:rPr lang="de-DE" sz="2000" dirty="0"/>
              <a:t> Zueignung des Sachwerts? </a:t>
            </a:r>
            <a:r>
              <a:rPr lang="de-DE" sz="2000" b="1" dirty="0"/>
              <a:t>nein</a:t>
            </a:r>
            <a:endParaRPr lang="de-DE" altLang="de-DE" sz="20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dirty="0" smtClean="0">
              <a:solidFill>
                <a:srgbClr val="0031B5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X. Abgrenzung zur Sachentziehung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783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96944" cy="5040560"/>
          </a:xfrm>
          <a:noFill/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b="1" dirty="0" smtClean="0">
                <a:solidFill>
                  <a:srgbClr val="0031B5"/>
                </a:solidFill>
              </a:rPr>
              <a:t>Fall 9 </a:t>
            </a:r>
            <a:r>
              <a:rPr lang="de-DE" altLang="de-DE" sz="2000" b="1" dirty="0">
                <a:solidFill>
                  <a:srgbClr val="0031B5"/>
                </a:solidFill>
              </a:rPr>
              <a:t>(„Gefängnisschlüssel“):</a:t>
            </a:r>
            <a:r>
              <a:rPr lang="de-DE" altLang="de-DE" sz="2000" dirty="0">
                <a:solidFill>
                  <a:srgbClr val="0031B5"/>
                </a:solidFill>
              </a:rPr>
              <a:t>  Dem Strafgefangenen S gelingt es, einem Aufsichtsbeamten die Schlüssel abzunehmen und zu fliehen. Wie von vorn-herein geplant, wirft er „draußen“ die Schlüssel und die von ihm bei </a:t>
            </a:r>
            <a:r>
              <a:rPr lang="de-DE" altLang="de-DE" sz="2000" dirty="0" smtClean="0">
                <a:solidFill>
                  <a:srgbClr val="0031B5"/>
                </a:solidFill>
              </a:rPr>
              <a:t>der Flucht </a:t>
            </a:r>
            <a:r>
              <a:rPr lang="de-DE" altLang="de-DE" sz="2000" dirty="0">
                <a:solidFill>
                  <a:srgbClr val="0031B5"/>
                </a:solidFill>
              </a:rPr>
              <a:t>getragene Gefängniskleidung weg</a:t>
            </a:r>
            <a:r>
              <a:rPr lang="de-DE" altLang="de-DE" sz="2000" dirty="0" smtClean="0">
                <a:solidFill>
                  <a:srgbClr val="0031B5"/>
                </a:solidFill>
              </a:rPr>
              <a:t>.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b="1" dirty="0" smtClean="0">
                <a:solidFill>
                  <a:srgbClr val="0031B5"/>
                </a:solidFill>
              </a:rPr>
              <a:t>a)</a:t>
            </a:r>
            <a:r>
              <a:rPr lang="de-DE" altLang="de-DE" sz="2000" dirty="0" smtClean="0">
                <a:solidFill>
                  <a:srgbClr val="0031B5"/>
                </a:solidFill>
              </a:rPr>
              <a:t> Diebstahl des Gefängnisschlüssels? (BGH LM Nr. 16 zu § 249 StGB)?</a:t>
            </a:r>
            <a:endParaRPr lang="de-DE" altLang="de-DE" sz="2000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>
                <a:sym typeface="Wingdings 3"/>
              </a:rPr>
              <a:t> </a:t>
            </a:r>
            <a:r>
              <a:rPr lang="de-DE" sz="2000" dirty="0"/>
              <a:t>Zueignung der Sachsubstanz? </a:t>
            </a:r>
            <a:r>
              <a:rPr lang="de-DE" sz="2000" b="1" dirty="0"/>
              <a:t>ja</a:t>
            </a:r>
            <a:r>
              <a:rPr lang="de-DE" sz="2000" dirty="0"/>
              <a:t>, </a:t>
            </a:r>
            <a:r>
              <a:rPr lang="de-DE" sz="2000" dirty="0" smtClean="0"/>
              <a:t>Aneignung durch kurzzeitige Nutzung </a:t>
            </a:r>
            <a:br>
              <a:rPr lang="de-DE" sz="2000" dirty="0" smtClean="0"/>
            </a:br>
            <a:r>
              <a:rPr lang="de-DE" sz="2000" dirty="0" smtClean="0"/>
              <a:t>     zum Öffnen der Gefängnistüren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b="1" dirty="0" smtClean="0">
                <a:solidFill>
                  <a:srgbClr val="0031B5"/>
                </a:solidFill>
              </a:rPr>
              <a:t>b) </a:t>
            </a:r>
            <a:r>
              <a:rPr lang="de-DE" altLang="de-DE" sz="2000" dirty="0" smtClean="0">
                <a:solidFill>
                  <a:srgbClr val="0031B5"/>
                </a:solidFill>
              </a:rPr>
              <a:t>Diebstahl der Gefängniskleidung?</a:t>
            </a:r>
            <a:endParaRPr lang="de-DE" sz="2000" dirty="0" smtClean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>
                <a:sym typeface="Wingdings 3"/>
              </a:rPr>
              <a:t> </a:t>
            </a:r>
            <a:r>
              <a:rPr lang="de-DE" sz="2000" dirty="0"/>
              <a:t>Zueignung der Sachsubstanz? </a:t>
            </a:r>
            <a:r>
              <a:rPr lang="de-DE" sz="2000" b="1" dirty="0" smtClean="0"/>
              <a:t>wohl ja</a:t>
            </a:r>
            <a:r>
              <a:rPr lang="de-DE" sz="2000" dirty="0" smtClean="0"/>
              <a:t>, Aneignung </a:t>
            </a:r>
            <a:r>
              <a:rPr lang="de-DE" sz="2000" dirty="0"/>
              <a:t>durch </a:t>
            </a:r>
            <a:r>
              <a:rPr lang="de-DE" sz="2000" dirty="0" smtClean="0"/>
              <a:t>Nutzung, aber </a:t>
            </a:r>
            <a:br>
              <a:rPr lang="de-DE" sz="2000" dirty="0" smtClean="0"/>
            </a:br>
            <a:r>
              <a:rPr lang="de-DE" sz="2000" dirty="0" smtClean="0"/>
              <a:t>     zweifelhaft, ob beabsichtigt (</a:t>
            </a:r>
            <a:r>
              <a:rPr lang="de-DE" sz="2000" dirty="0" err="1" smtClean="0"/>
              <a:t>str.</a:t>
            </a:r>
            <a:r>
              <a:rPr lang="de-DE" sz="2000" dirty="0" smtClean="0"/>
              <a:t>)</a:t>
            </a:r>
            <a:endParaRPr lang="de-DE" sz="20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XI. Abgrenzung zur Sachentziehung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173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8496944" cy="5040560"/>
          </a:xfrm>
          <a:noFill/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de-DE" altLang="de-DE" b="1" dirty="0" smtClean="0">
                <a:solidFill>
                  <a:srgbClr val="0031B5"/>
                </a:solidFill>
              </a:rPr>
              <a:t>Sachbeschädigung </a:t>
            </a:r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=   bloße unbefugte Beschädigung oder Zerstörung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=   Enteignung </a:t>
            </a:r>
            <a:r>
              <a:rPr lang="de-DE" altLang="de-DE" b="1" dirty="0" smtClean="0">
                <a:solidFill>
                  <a:srgbClr val="000000"/>
                </a:solidFill>
              </a:rPr>
              <a:t>ohne Aneignung</a:t>
            </a:r>
            <a:r>
              <a:rPr lang="de-DE" altLang="de-DE" dirty="0" smtClean="0">
                <a:solidFill>
                  <a:srgbClr val="000000"/>
                </a:solidFill>
              </a:rPr>
              <a:t> </a:t>
            </a: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de-DE" altLang="de-DE" dirty="0">
                <a:solidFill>
                  <a:srgbClr val="000000"/>
                </a:solidFill>
                <a:sym typeface="Wingdings"/>
              </a:rPr>
              <a:t> keine Zueignungsabsicht mangels 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Aneignungsabsicht  </a:t>
            </a:r>
            <a:br>
              <a:rPr lang="de-DE" altLang="de-DE" dirty="0" smtClean="0">
                <a:solidFill>
                  <a:srgbClr val="000000"/>
                </a:solidFill>
                <a:sym typeface="Wingdings"/>
              </a:rPr>
            </a:b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      (heute </a:t>
            </a:r>
            <a:r>
              <a:rPr lang="de-DE" altLang="de-DE" dirty="0" err="1" smtClean="0">
                <a:solidFill>
                  <a:srgbClr val="000000"/>
                </a:solidFill>
                <a:sym typeface="Wingdings"/>
              </a:rPr>
              <a:t>hM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, früher </a:t>
            </a:r>
            <a:r>
              <a:rPr lang="de-DE" altLang="de-DE" dirty="0" err="1" smtClean="0">
                <a:solidFill>
                  <a:srgbClr val="000000"/>
                </a:solidFill>
                <a:sym typeface="Wingdings"/>
              </a:rPr>
              <a:t>str.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)</a:t>
            </a:r>
            <a:endParaRPr lang="de-DE" altLang="de-DE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 strafbar nur als Sachbeschädigung gem. § 303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dirty="0">
                <a:solidFill>
                  <a:srgbClr val="000000"/>
                </a:solidFill>
                <a:sym typeface="Wingdings"/>
              </a:rPr>
              <a:t> </a:t>
            </a:r>
            <a:r>
              <a:rPr lang="de-DE" altLang="de-DE" b="1" dirty="0" smtClean="0">
                <a:solidFill>
                  <a:srgbClr val="000000"/>
                </a:solidFill>
                <a:sym typeface="Wingdings"/>
              </a:rPr>
              <a:t>anders</a:t>
            </a:r>
            <a:r>
              <a:rPr lang="de-DE" altLang="de-DE" dirty="0" smtClean="0">
                <a:solidFill>
                  <a:srgbClr val="000000"/>
                </a:solidFill>
                <a:sym typeface="Wingdings"/>
              </a:rPr>
              <a:t> aber bei vorheriger sowie verbrauchender Nutzung</a:t>
            </a:r>
            <a:endParaRPr lang="de-DE" altLang="de-DE" dirty="0">
              <a:solidFill>
                <a:srgbClr val="000000"/>
              </a:solidFill>
              <a:sym typeface="Wingdings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de-DE" altLang="de-DE" sz="2000" b="1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altLang="de-DE" sz="2000" b="1" dirty="0" smtClean="0">
                <a:solidFill>
                  <a:srgbClr val="0031B5"/>
                </a:solidFill>
              </a:rPr>
              <a:t>Fall 10 („Aktenbeseitigung“):</a:t>
            </a:r>
            <a:r>
              <a:rPr lang="de-DE" altLang="de-DE" sz="2000" dirty="0" smtClean="0"/>
              <a:t>  </a:t>
            </a:r>
            <a:r>
              <a:rPr lang="de-DE" altLang="de-DE" sz="2000" dirty="0" smtClean="0">
                <a:solidFill>
                  <a:srgbClr val="0031B5"/>
                </a:solidFill>
              </a:rPr>
              <a:t>T bricht ins Landgericht ein und nimmt seine Strafakte mit nach Hause, um sie im Ofen zu verbrennen. </a:t>
            </a: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de-DE" altLang="de-DE" sz="2000" dirty="0" smtClean="0">
                <a:solidFill>
                  <a:srgbClr val="0031B5"/>
                </a:solidFill>
              </a:rPr>
              <a:t>Diebstahl der Akte? (BGH NJW 1977, 1460)</a:t>
            </a:r>
            <a:endParaRPr lang="de-DE" altLang="de-DE" sz="2000" dirty="0">
              <a:solidFill>
                <a:srgbClr val="0031B5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 </a:t>
            </a:r>
            <a:r>
              <a:rPr lang="de-DE" sz="2000" dirty="0"/>
              <a:t>Zueignung der Sachsubstanz? </a:t>
            </a:r>
            <a:r>
              <a:rPr lang="de-DE" sz="2000" b="1" dirty="0"/>
              <a:t>nein</a:t>
            </a:r>
            <a:r>
              <a:rPr lang="de-DE" sz="2000" dirty="0"/>
              <a:t>, </a:t>
            </a:r>
            <a:r>
              <a:rPr lang="de-DE" sz="2000" dirty="0" smtClean="0"/>
              <a:t>mangels Aneignungsabsicht </a:t>
            </a:r>
            <a:endParaRPr lang="de-DE" sz="20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de-DE" sz="2000" dirty="0" smtClean="0">
                <a:sym typeface="Wingdings 3"/>
              </a:rPr>
              <a:t></a:t>
            </a:r>
            <a:r>
              <a:rPr lang="de-DE" sz="2000" dirty="0" smtClean="0"/>
              <a:t> Zueignung des Sachwerts? </a:t>
            </a:r>
            <a:r>
              <a:rPr lang="de-DE" sz="2000" b="1" dirty="0" smtClean="0"/>
              <a:t>nein</a:t>
            </a:r>
            <a:r>
              <a:rPr lang="de-DE" sz="2000" dirty="0" smtClean="0"/>
              <a:t>, keine Eingliederung in das Täter-</a:t>
            </a:r>
            <a:br>
              <a:rPr lang="de-DE" sz="2000" dirty="0" smtClean="0"/>
            </a:br>
            <a:r>
              <a:rPr lang="de-DE" sz="2000" dirty="0" smtClean="0"/>
              <a:t>     vermögen (so BGH)</a:t>
            </a:r>
            <a:endParaRPr lang="de-DE" altLang="de-DE" sz="2000" b="1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XI. Abgrenzung zur Sachbeschädigung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586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84293"/>
              </p:ext>
            </p:extLst>
          </p:nvPr>
        </p:nvGraphicFramePr>
        <p:xfrm>
          <a:off x="395288" y="1052511"/>
          <a:ext cx="8425184" cy="4808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552"/>
                <a:gridCol w="1656184"/>
                <a:gridCol w="1800200"/>
                <a:gridCol w="2232248"/>
              </a:tblGrid>
              <a:tr h="1271437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Unrechtstyp</a:t>
                      </a:r>
                      <a:endParaRPr lang="de-DE" sz="2000" b="1" dirty="0">
                        <a:solidFill>
                          <a:srgbClr val="0031B5"/>
                        </a:solidFill>
                        <a:latin typeface="Myriad Web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 Aneignung</a:t>
                      </a:r>
                      <a:endParaRPr lang="de-DE" sz="2000" b="1" dirty="0">
                        <a:solidFill>
                          <a:srgbClr val="0031B5"/>
                        </a:solidFill>
                        <a:latin typeface="Myriad Web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 dauerhafte</a:t>
                      </a:r>
                      <a:r>
                        <a:rPr lang="de-DE" sz="2000" b="1" baseline="0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 </a:t>
                      </a:r>
                      <a:r>
                        <a:rPr lang="de-DE" sz="2000" b="1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Enteignung</a:t>
                      </a:r>
                      <a:endParaRPr lang="de-DE" sz="2000" b="1" dirty="0">
                        <a:solidFill>
                          <a:srgbClr val="0031B5"/>
                        </a:solidFill>
                        <a:latin typeface="Myriad Web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Rechtsfolge</a:t>
                      </a:r>
                      <a:endParaRPr lang="de-DE" sz="2000" b="1" dirty="0">
                        <a:solidFill>
                          <a:srgbClr val="0031B5"/>
                        </a:solidFill>
                        <a:latin typeface="Myriad Web Pro" panose="020B0503030403020204" pitchFamily="34" charset="0"/>
                      </a:endParaRPr>
                    </a:p>
                  </a:txBody>
                  <a:tcPr anchor="ctr"/>
                </a:tc>
              </a:tr>
              <a:tr h="736626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latin typeface="Myriad Web Pro" panose="020B0503030403020204" pitchFamily="34" charset="0"/>
                        </a:rPr>
                        <a:t>Zueignung</a:t>
                      </a:r>
                      <a:endParaRPr lang="de-DE" sz="2000" b="1" dirty="0">
                        <a:latin typeface="Myriad Web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ja</a:t>
                      </a:r>
                      <a:endParaRPr lang="de-DE" sz="2000" dirty="0">
                        <a:latin typeface="Myriad Web Pro" panose="020B0503030403020204" pitchFamily="34" charset="0"/>
                      </a:endParaRPr>
                    </a:p>
                  </a:txBody>
                  <a:tcPr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ja</a:t>
                      </a:r>
                      <a:endParaRPr lang="de-DE" sz="2000" dirty="0">
                        <a:latin typeface="Myriad Web Pro" panose="020B0503030403020204" pitchFamily="34" charset="0"/>
                      </a:endParaRPr>
                    </a:p>
                  </a:txBody>
                  <a:tcPr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§§ 242, 246</a:t>
                      </a:r>
                      <a:endParaRPr lang="de-DE" sz="2000" dirty="0">
                        <a:latin typeface="Myriad Web Pro" panose="020B0503030403020204" pitchFamily="34" charset="0"/>
                      </a:endParaRPr>
                    </a:p>
                  </a:txBody>
                  <a:tcPr anchor="ctr"/>
                </a:tc>
              </a:tr>
              <a:tr h="1271437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latin typeface="Myriad Web Pro" panose="020B0503030403020204" pitchFamily="34" charset="0"/>
                        </a:rPr>
                        <a:t>Gebrauchsanmaßung (</a:t>
                      </a:r>
                      <a:r>
                        <a:rPr lang="de-DE" sz="2000" b="1" i="1" dirty="0" smtClean="0">
                          <a:latin typeface="Myriad Web Pro" panose="020B0503030403020204" pitchFamily="34" charset="0"/>
                        </a:rPr>
                        <a:t>furtum </a:t>
                      </a:r>
                      <a:r>
                        <a:rPr lang="de-DE" sz="2000" b="1" i="1" dirty="0" smtClean="0">
                          <a:latin typeface="Myriad Web Pro" panose="020B0503030403020204" pitchFamily="34" charset="0"/>
                        </a:rPr>
                        <a:t>usus </a:t>
                      </a:r>
                      <a:r>
                        <a:rPr lang="de-DE" sz="2000" b="1" dirty="0" smtClean="0">
                          <a:latin typeface="Myriad Web Pro" panose="020B0503030403020204" pitchFamily="34" charset="0"/>
                        </a:rPr>
                        <a:t>)</a:t>
                      </a:r>
                      <a:endParaRPr lang="de-DE" sz="2000" b="1" dirty="0">
                        <a:latin typeface="Myriad Web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ja</a:t>
                      </a:r>
                      <a:endParaRPr lang="de-DE" sz="2000" dirty="0">
                        <a:latin typeface="Myriad Web Pro" panose="020B0503030403020204" pitchFamily="34" charset="0"/>
                      </a:endParaRPr>
                    </a:p>
                  </a:txBody>
                  <a:tcPr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nein</a:t>
                      </a:r>
                      <a:endParaRPr lang="de-DE" sz="2000" dirty="0">
                        <a:latin typeface="Myriad Web Pro" panose="020B0503030403020204" pitchFamily="34" charset="0"/>
                      </a:endParaRP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straflos außer</a:t>
                      </a:r>
                    </a:p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§§ 248b, 290</a:t>
                      </a:r>
                      <a:endParaRPr lang="de-DE" sz="2000" dirty="0">
                        <a:latin typeface="Myriad Web Pro" panose="020B0503030403020204" pitchFamily="34" charset="0"/>
                      </a:endParaRPr>
                    </a:p>
                  </a:txBody>
                  <a:tcPr anchor="ctr"/>
                </a:tc>
              </a:tr>
              <a:tr h="736626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latin typeface="Myriad Web Pro" panose="020B0503030403020204" pitchFamily="34" charset="0"/>
                        </a:rPr>
                        <a:t>Sachbeschädigung</a:t>
                      </a:r>
                      <a:endParaRPr lang="de-DE" sz="2000" b="1" dirty="0">
                        <a:latin typeface="Myriad Web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nein</a:t>
                      </a:r>
                      <a:endParaRPr lang="de-DE" sz="2000" dirty="0">
                        <a:latin typeface="Myriad Web Pro" panose="020B0503030403020204" pitchFamily="34" charset="0"/>
                      </a:endParaRP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ja</a:t>
                      </a:r>
                      <a:endParaRPr lang="de-DE" sz="2000" dirty="0">
                        <a:latin typeface="Myriad Web Pro" panose="020B0503030403020204" pitchFamily="34" charset="0"/>
                      </a:endParaRPr>
                    </a:p>
                  </a:txBody>
                  <a:tcPr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§ 303</a:t>
                      </a:r>
                      <a:endParaRPr lang="de-DE" sz="2000" dirty="0">
                        <a:latin typeface="Myriad Web Pro" panose="020B0503030403020204" pitchFamily="34" charset="0"/>
                      </a:endParaRPr>
                    </a:p>
                  </a:txBody>
                  <a:tcPr anchor="ctr"/>
                </a:tc>
              </a:tr>
              <a:tr h="368313">
                <a:tc rowSpan="2"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latin typeface="Myriad Web Pro" panose="020B0503030403020204" pitchFamily="34" charset="0"/>
                        </a:rPr>
                        <a:t>Sachentziehung</a:t>
                      </a:r>
                      <a:endParaRPr lang="de-DE" sz="2000" b="1" dirty="0">
                        <a:latin typeface="Myriad Web Pro" panose="020B0503030403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nein </a:t>
                      </a:r>
                      <a:endParaRPr lang="de-DE" sz="2000" dirty="0">
                        <a:latin typeface="Myriad Web Pro" panose="020B0503030403020204" pitchFamily="34" charset="0"/>
                      </a:endParaRP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ja</a:t>
                      </a:r>
                      <a:endParaRPr lang="de-DE" sz="2000" dirty="0">
                        <a:latin typeface="Myriad Web Pro" panose="020B0503030403020204" pitchFamily="34" charset="0"/>
                      </a:endParaRPr>
                    </a:p>
                  </a:txBody>
                  <a:tcPr anchor="ctr">
                    <a:solidFill>
                      <a:srgbClr val="99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straflos</a:t>
                      </a:r>
                      <a:endParaRPr lang="de-DE" sz="2000" dirty="0">
                        <a:latin typeface="Myriad Web Pro" panose="020B0503030403020204" pitchFamily="34" charset="0"/>
                      </a:endParaRPr>
                    </a:p>
                  </a:txBody>
                  <a:tcPr anchor="ctr"/>
                </a:tc>
              </a:tr>
              <a:tr h="3683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Myriad Web Pro" panose="020B0503030403020204" pitchFamily="34" charset="0"/>
                        </a:rPr>
                        <a:t>nein</a:t>
                      </a:r>
                      <a:endParaRPr lang="de-DE" sz="2000" dirty="0">
                        <a:latin typeface="Myriad Web Pro" panose="020B0503030403020204" pitchFamily="34" charset="0"/>
                      </a:endParaRP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Abgrenzungen:  Übersicht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45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sz="3600" b="1" dirty="0" smtClean="0">
              <a:solidFill>
                <a:srgbClr val="0031B5"/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de-DE" sz="6000" b="1" dirty="0" smtClean="0">
                <a:solidFill>
                  <a:srgbClr val="0031B5"/>
                </a:solidFill>
              </a:rPr>
              <a:t>Vielen Dank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de-DE" sz="3600" b="1" dirty="0" smtClean="0">
                <a:solidFill>
                  <a:srgbClr val="0031B5"/>
                </a:solidFill>
              </a:rPr>
              <a:t>für Ihre Aufmerksamkeit!</a:t>
            </a:r>
          </a:p>
          <a:p>
            <a:pPr marL="0" indent="0" algn="ctr">
              <a:spcBef>
                <a:spcPts val="1200"/>
              </a:spcBef>
              <a:buNone/>
            </a:pPr>
            <a:endParaRPr lang="de-DE" sz="3600" b="1" dirty="0">
              <a:solidFill>
                <a:srgbClr val="0031B5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de-DE" dirty="0" smtClean="0">
                <a:solidFill>
                  <a:srgbClr val="000000"/>
                </a:solidFill>
                <a:sym typeface="ITC Zapf Dingbats"/>
              </a:rPr>
              <a:t>       </a:t>
            </a:r>
            <a:r>
              <a:rPr lang="de-DE" b="1" dirty="0" smtClean="0">
                <a:solidFill>
                  <a:srgbClr val="000000"/>
                </a:solidFill>
              </a:rPr>
              <a:t>Leseempfehlung:</a:t>
            </a:r>
            <a:r>
              <a:rPr lang="de-DE" dirty="0" smtClean="0">
                <a:solidFill>
                  <a:srgbClr val="000000"/>
                </a:solidFill>
              </a:rPr>
              <a:t>   der klassische Aufsatz von </a:t>
            </a:r>
            <a:br>
              <a:rPr lang="de-DE" dirty="0" smtClean="0">
                <a:solidFill>
                  <a:srgbClr val="000000"/>
                </a:solidFill>
              </a:rPr>
            </a:br>
            <a:r>
              <a:rPr lang="de-DE" dirty="0" smtClean="0">
                <a:solidFill>
                  <a:srgbClr val="000000"/>
                </a:solidFill>
              </a:rPr>
              <a:t>			          </a:t>
            </a:r>
            <a:r>
              <a:rPr lang="de-DE" b="1" i="1" dirty="0" smtClean="0">
                <a:solidFill>
                  <a:srgbClr val="000000"/>
                </a:solidFill>
              </a:rPr>
              <a:t>Wessels, </a:t>
            </a:r>
            <a:r>
              <a:rPr lang="de-DE" b="1" dirty="0" smtClean="0">
                <a:solidFill>
                  <a:srgbClr val="000000"/>
                </a:solidFill>
              </a:rPr>
              <a:t> NJW 1965, 1153 ff.</a:t>
            </a:r>
          </a:p>
        </p:txBody>
      </p:sp>
    </p:spTree>
    <p:extLst>
      <p:ext uri="{BB962C8B-B14F-4D97-AF65-F5344CB8AC3E}">
        <p14:creationId xmlns:p14="http://schemas.microsoft.com/office/powerpoint/2010/main" val="4426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92150"/>
            <a:ext cx="8280920" cy="54737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de-DE" altLang="de-DE" b="1" dirty="0" smtClean="0"/>
          </a:p>
          <a:p>
            <a:pPr marL="0" indent="0" eaLnBrk="1" hangingPunct="1">
              <a:buNone/>
              <a:defRPr/>
            </a:pPr>
            <a:endParaRPr lang="de-DE" altLang="de-DE" sz="3600" b="1" dirty="0" smtClean="0"/>
          </a:p>
          <a:p>
            <a:pPr marL="0" indent="0" eaLnBrk="1" hangingPunct="1">
              <a:buNone/>
              <a:defRPr/>
            </a:pPr>
            <a:r>
              <a:rPr lang="de-DE" altLang="de-DE" sz="3600" b="1" dirty="0" smtClean="0"/>
              <a:t>§ 242  Diebstahl.  </a:t>
            </a:r>
            <a:r>
              <a:rPr lang="de-DE" altLang="de-DE" sz="3600" b="1" dirty="0" smtClean="0">
                <a:solidFill>
                  <a:srgbClr val="0031B5"/>
                </a:solidFill>
              </a:rPr>
              <a:t>[bis 31.3.1998]</a:t>
            </a:r>
          </a:p>
          <a:p>
            <a:pPr marL="0" indent="0" eaLnBrk="1" hangingPunct="1">
              <a:buNone/>
              <a:defRPr/>
            </a:pPr>
            <a:r>
              <a:rPr lang="de-DE" altLang="de-DE" sz="3200" dirty="0" smtClean="0"/>
              <a:t>(1) Wer eine fremde bewegliche Sache einem </a:t>
            </a:r>
            <a:r>
              <a:rPr lang="de-DE" altLang="de-DE" sz="3200" dirty="0" smtClean="0">
                <a:solidFill>
                  <a:srgbClr val="000000"/>
                </a:solidFill>
              </a:rPr>
              <a:t>anderen </a:t>
            </a:r>
            <a:r>
              <a:rPr lang="de-DE" altLang="de-DE" sz="3200" dirty="0" smtClean="0">
                <a:solidFill>
                  <a:srgbClr val="0031B5"/>
                </a:solidFill>
              </a:rPr>
              <a:t>in der Absicht </a:t>
            </a:r>
            <a:r>
              <a:rPr lang="de-DE" altLang="de-DE" sz="3200" dirty="0" smtClean="0">
                <a:solidFill>
                  <a:srgbClr val="000000"/>
                </a:solidFill>
              </a:rPr>
              <a:t>wegnimmt, </a:t>
            </a:r>
            <a:r>
              <a:rPr lang="de-DE" altLang="de-DE" sz="3200" dirty="0" smtClean="0">
                <a:solidFill>
                  <a:srgbClr val="0031B5"/>
                </a:solidFill>
              </a:rPr>
              <a:t>die Sache sich</a:t>
            </a:r>
            <a:r>
              <a:rPr lang="de-DE" altLang="de-DE" sz="3200" dirty="0" smtClean="0">
                <a:solidFill>
                  <a:srgbClr val="FF0000"/>
                </a:solidFill>
              </a:rPr>
              <a:t> </a:t>
            </a:r>
            <a:r>
              <a:rPr lang="de-DE" altLang="de-DE" sz="3200" dirty="0" smtClean="0">
                <a:solidFill>
                  <a:schemeClr val="bg1"/>
                </a:solidFill>
              </a:rPr>
              <a:t>oder einem Dritten </a:t>
            </a:r>
            <a:r>
              <a:rPr lang="de-DE" altLang="de-DE" sz="3200" dirty="0" smtClean="0">
                <a:solidFill>
                  <a:srgbClr val="0031B5"/>
                </a:solidFill>
              </a:rPr>
              <a:t>rechtswidrig </a:t>
            </a:r>
            <a:r>
              <a:rPr lang="de-DE" altLang="de-DE" sz="3200" dirty="0" err="1" smtClean="0">
                <a:solidFill>
                  <a:srgbClr val="0031B5"/>
                </a:solidFill>
              </a:rPr>
              <a:t>zuzueig-nen</a:t>
            </a:r>
            <a:r>
              <a:rPr lang="de-DE" altLang="de-DE" sz="3200" dirty="0" smtClean="0"/>
              <a:t>, wird … bestraft.</a:t>
            </a:r>
          </a:p>
          <a:p>
            <a:pPr marL="0" indent="0" eaLnBrk="1" hangingPunct="1">
              <a:buFontTx/>
              <a:buNone/>
              <a:defRPr/>
            </a:pPr>
            <a:endParaRPr lang="de-DE" altLang="de-DE" dirty="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9360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92150"/>
            <a:ext cx="8280920" cy="72062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altLang="de-DE" sz="3600" b="1" dirty="0" smtClean="0">
                <a:solidFill>
                  <a:srgbClr val="0031B5"/>
                </a:solidFill>
              </a:rPr>
              <a:t>I. Zweck der Zueignungsabsicht </a:t>
            </a:r>
            <a:endParaRPr lang="de-DE" altLang="de-DE" b="1" dirty="0" smtClean="0">
              <a:solidFill>
                <a:srgbClr val="0031B5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39552" y="1700808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 smtClean="0">
                <a:latin typeface="Myriad Web Pro" panose="020B0503030403020204" pitchFamily="34" charset="0"/>
              </a:rPr>
              <a:t>Kennzeichnung des </a:t>
            </a:r>
            <a:r>
              <a:rPr lang="de-DE" sz="2400" b="1" dirty="0" smtClean="0">
                <a:latin typeface="Myriad Web Pro" panose="020B0503030403020204" pitchFamily="34" charset="0"/>
              </a:rPr>
              <a:t>Unrechtstyps</a:t>
            </a:r>
            <a:r>
              <a:rPr lang="de-DE" sz="2400" dirty="0" smtClean="0">
                <a:latin typeface="Myriad Web Pro" panose="020B0503030403020204" pitchFamily="34" charset="0"/>
              </a:rPr>
              <a:t> des </a:t>
            </a:r>
            <a:r>
              <a:rPr lang="de-DE" sz="2400" b="1" dirty="0" smtClean="0">
                <a:latin typeface="Myriad Web Pro" panose="020B0503030403020204" pitchFamily="34" charset="0"/>
              </a:rPr>
              <a:t>Diebstahls</a:t>
            </a:r>
            <a:r>
              <a:rPr lang="de-DE" sz="2400" dirty="0" smtClean="0">
                <a:latin typeface="Myriad Web Pro" panose="020B0503030403020204" pitchFamily="34" charset="0"/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de-DE" sz="2400" dirty="0">
                <a:latin typeface="Myriad Web Pro" panose="020B0503030403020204" pitchFamily="34" charset="0"/>
              </a:rPr>
              <a:t> </a:t>
            </a:r>
            <a:r>
              <a:rPr lang="de-DE" sz="2400" dirty="0" smtClean="0">
                <a:latin typeface="Myriad Web Pro" panose="020B0503030403020204" pitchFamily="34" charset="0"/>
              </a:rPr>
              <a:t>    </a:t>
            </a:r>
            <a:r>
              <a:rPr lang="de-DE" sz="2400" dirty="0">
                <a:latin typeface="Myriad Web Pro" panose="020B0503030403020204" pitchFamily="34" charset="0"/>
              </a:rPr>
              <a:t>weder bloße Besitzstörung noch Bereicherung, </a:t>
            </a:r>
            <a:r>
              <a:rPr lang="de-DE" sz="2400" dirty="0" smtClean="0">
                <a:latin typeface="Myriad Web Pro" panose="020B0503030403020204" pitchFamily="34" charset="0"/>
              </a:rPr>
              <a:t/>
            </a:r>
            <a:br>
              <a:rPr lang="de-DE" sz="2400" dirty="0" smtClean="0">
                <a:latin typeface="Myriad Web Pro" panose="020B0503030403020204" pitchFamily="34" charset="0"/>
              </a:rPr>
            </a:br>
            <a:r>
              <a:rPr lang="de-DE" sz="2400" dirty="0" smtClean="0">
                <a:latin typeface="Myriad Web Pro" panose="020B0503030403020204" pitchFamily="34" charset="0"/>
              </a:rPr>
              <a:t>     sondern </a:t>
            </a:r>
            <a:r>
              <a:rPr lang="de-DE" sz="2400" b="1" dirty="0" smtClean="0">
                <a:solidFill>
                  <a:srgbClr val="0031B5"/>
                </a:solidFill>
                <a:latin typeface="Myriad Web Pro" panose="020B0503030403020204" pitchFamily="34" charset="0"/>
              </a:rPr>
              <a:t>Verschiebung</a:t>
            </a:r>
            <a:r>
              <a:rPr lang="de-DE" sz="2400" b="1" dirty="0" smtClean="0">
                <a:latin typeface="Myriad Web Pro" panose="020B0503030403020204" pitchFamily="34" charset="0"/>
              </a:rPr>
              <a:t> </a:t>
            </a:r>
            <a:r>
              <a:rPr lang="de-DE" sz="2400" dirty="0">
                <a:latin typeface="Myriad Web Pro" panose="020B0503030403020204" pitchFamily="34" charset="0"/>
              </a:rPr>
              <a:t>der eigentümergleichen </a:t>
            </a:r>
            <a:r>
              <a:rPr lang="de-DE" sz="2400" dirty="0" smtClean="0">
                <a:latin typeface="Myriad Web Pro" panose="020B0503030403020204" pitchFamily="34" charset="0"/>
              </a:rPr>
              <a:t> </a:t>
            </a:r>
            <a:br>
              <a:rPr lang="de-DE" sz="2400" dirty="0" smtClean="0">
                <a:latin typeface="Myriad Web Pro" panose="020B0503030403020204" pitchFamily="34" charset="0"/>
              </a:rPr>
            </a:br>
            <a:r>
              <a:rPr lang="de-DE" sz="2400" dirty="0" smtClean="0">
                <a:latin typeface="Myriad Web Pro" panose="020B0503030403020204" pitchFamily="34" charset="0"/>
              </a:rPr>
              <a:t>     Herrschaft </a:t>
            </a:r>
            <a:r>
              <a:rPr lang="de-DE" sz="2400" dirty="0">
                <a:latin typeface="Myriad Web Pro" panose="020B0503030403020204" pitchFamily="34" charset="0"/>
              </a:rPr>
              <a:t>über </a:t>
            </a:r>
            <a:r>
              <a:rPr lang="de-DE" sz="2400" dirty="0" smtClean="0">
                <a:latin typeface="Myriad Web Pro" panose="020B0503030403020204" pitchFamily="34" charset="0"/>
              </a:rPr>
              <a:t>die Sache, </a:t>
            </a:r>
            <a:br>
              <a:rPr lang="de-DE" sz="2400" dirty="0" smtClean="0">
                <a:latin typeface="Myriad Web Pro" panose="020B0503030403020204" pitchFamily="34" charset="0"/>
              </a:rPr>
            </a:br>
            <a:r>
              <a:rPr lang="de-DE" sz="2400" dirty="0" smtClean="0">
                <a:latin typeface="Myriad Web Pro" panose="020B0503030403020204" pitchFamily="34" charset="0"/>
              </a:rPr>
              <a:t>     in der Regel durch </a:t>
            </a:r>
            <a:r>
              <a:rPr lang="de-DE" sz="2400" dirty="0">
                <a:latin typeface="Myriad Web Pro" panose="020B0503030403020204" pitchFamily="34" charset="0"/>
              </a:rPr>
              <a:t>Erlangung von </a:t>
            </a:r>
            <a:r>
              <a:rPr lang="de-DE" sz="2400" b="1" dirty="0">
                <a:solidFill>
                  <a:srgbClr val="0031B5"/>
                </a:solidFill>
                <a:latin typeface="Myriad Web Pro" panose="020B0503030403020204" pitchFamily="34" charset="0"/>
              </a:rPr>
              <a:t>Eigenbesitz</a:t>
            </a:r>
            <a:r>
              <a:rPr lang="de-DE" sz="2400" dirty="0">
                <a:latin typeface="Myriad Web Pro" panose="020B0503030403020204" pitchFamily="34" charset="0"/>
              </a:rPr>
              <a:t>, § 872 </a:t>
            </a:r>
            <a:r>
              <a:rPr lang="de-DE" sz="2400" dirty="0" smtClean="0">
                <a:latin typeface="Myriad Web Pro" panose="020B0503030403020204" pitchFamily="34" charset="0"/>
              </a:rPr>
              <a:t>BGB</a:t>
            </a:r>
            <a:br>
              <a:rPr lang="de-DE" sz="2400" dirty="0" smtClean="0">
                <a:latin typeface="Myriad Web Pro" panose="020B0503030403020204" pitchFamily="34" charset="0"/>
              </a:rPr>
            </a:br>
            <a:endParaRPr lang="de-DE" sz="2400" dirty="0">
              <a:latin typeface="Myriad Web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b="1" dirty="0" smtClean="0">
                <a:solidFill>
                  <a:srgbClr val="000000"/>
                </a:solidFill>
                <a:latin typeface="Myriad Web Pro" panose="020B0503030403020204" pitchFamily="34" charset="0"/>
              </a:rPr>
              <a:t>Abgrenzung</a:t>
            </a:r>
            <a:r>
              <a:rPr lang="de-DE" sz="2400" dirty="0" smtClean="0">
                <a:solidFill>
                  <a:srgbClr val="000000"/>
                </a:solidFill>
                <a:latin typeface="Myriad Web Pro" panose="020B0503030403020204" pitchFamily="34" charset="0"/>
              </a:rPr>
              <a:t> </a:t>
            </a:r>
            <a:r>
              <a:rPr lang="de-DE" sz="2400" dirty="0" smtClean="0">
                <a:latin typeface="Myriad Web Pro" panose="020B0503030403020204" pitchFamily="34" charset="0"/>
              </a:rPr>
              <a:t>von anderen Formen der Besitzstörung wie</a:t>
            </a:r>
          </a:p>
          <a:p>
            <a:pPr marL="800100" lvl="1" indent="-342900">
              <a:spcBef>
                <a:spcPts val="1200"/>
              </a:spcBef>
              <a:buFont typeface="Symbol" panose="05050102010706020507" pitchFamily="18" charset="2"/>
              <a:buChar char="-"/>
            </a:pPr>
            <a:r>
              <a:rPr lang="de-DE" sz="2400" dirty="0" smtClean="0">
                <a:latin typeface="Myriad Web Pro" panose="020B0503030403020204" pitchFamily="34" charset="0"/>
              </a:rPr>
              <a:t>Sachentziehung 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Myriad Web Pro" panose="020B0503030403020204" pitchFamily="34" charset="0"/>
              </a:rPr>
              <a:t>(straflos)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400" dirty="0" smtClean="0">
                <a:latin typeface="Myriad Web Pro" panose="020B0503030403020204" pitchFamily="34" charset="0"/>
              </a:rPr>
              <a:t>Gebrauchsanmaßung 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Myriad Web Pro Condensed" panose="020B0506030403020204" pitchFamily="34" charset="0"/>
              </a:rPr>
              <a:t>(straflos, außer §§ 248b, 290 StGB)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de-DE" sz="2400" dirty="0" smtClean="0">
                <a:latin typeface="Myriad Web Pro" panose="020B0503030403020204" pitchFamily="34" charset="0"/>
              </a:rPr>
              <a:t>Sachbeschädigung 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Myriad Web Pro" panose="020B0503030403020204" pitchFamily="34" charset="0"/>
              </a:rPr>
              <a:t>(§ 303 StGB)</a:t>
            </a:r>
            <a:endParaRPr lang="de-DE" sz="2400" dirty="0">
              <a:solidFill>
                <a:schemeClr val="bg1">
                  <a:lumMod val="50000"/>
                </a:schemeClr>
              </a:solidFill>
              <a:latin typeface="Myriad Web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6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92150"/>
            <a:ext cx="8280920" cy="72062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altLang="de-DE" sz="3600" b="1" dirty="0" smtClean="0">
                <a:solidFill>
                  <a:srgbClr val="0031B5"/>
                </a:solidFill>
              </a:rPr>
              <a:t>II. Tatbestand des § 242 StGB:</a:t>
            </a:r>
            <a:endParaRPr lang="de-DE" altLang="de-DE" b="1" dirty="0" smtClean="0">
              <a:solidFill>
                <a:srgbClr val="0031B5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823944"/>
              </p:ext>
            </p:extLst>
          </p:nvPr>
        </p:nvGraphicFramePr>
        <p:xfrm>
          <a:off x="467544" y="1628800"/>
          <a:ext cx="8208912" cy="3917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56"/>
                <a:gridCol w="410445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objektiver Tatbestand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subjektiver Tatbestand</a:t>
                      </a:r>
                    </a:p>
                  </a:txBody>
                  <a:tcPr/>
                </a:tc>
              </a:tr>
              <a:tr h="1624735">
                <a:tc>
                  <a:txBody>
                    <a:bodyPr/>
                    <a:lstStyle/>
                    <a:p>
                      <a:endParaRPr lang="de-DE" sz="2400" baseline="0" dirty="0" smtClean="0">
                        <a:latin typeface="Myriad Web Pro" panose="020B0503030403020204" pitchFamily="34" charset="0"/>
                      </a:endParaRP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de-DE" sz="2400" baseline="0" dirty="0" smtClean="0">
                          <a:latin typeface="Myriad Web Pro" panose="020B0503030403020204" pitchFamily="34" charset="0"/>
                        </a:rPr>
                        <a:t>1.  fremde bewegliche Sache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de-DE" sz="2400" baseline="0" dirty="0" smtClean="0">
                          <a:latin typeface="Myriad Web Pro" panose="020B0503030403020204" pitchFamily="34" charset="0"/>
                        </a:rPr>
                        <a:t>2.  Wegnahme</a:t>
                      </a:r>
                    </a:p>
                    <a:p>
                      <a:endParaRPr lang="de-DE" sz="2400" dirty="0">
                        <a:latin typeface="Myriad Web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</a:pPr>
                      <a:endParaRPr lang="de-DE" sz="2400" dirty="0" smtClean="0">
                        <a:latin typeface="Myriad Web Pro" panose="020B0503030403020204" pitchFamily="34" charset="0"/>
                      </a:endParaRPr>
                    </a:p>
                    <a:p>
                      <a:pPr>
                        <a:spcBef>
                          <a:spcPts val="2400"/>
                        </a:spcBef>
                      </a:pPr>
                      <a:r>
                        <a:rPr lang="de-DE" sz="2400" dirty="0" smtClean="0">
                          <a:latin typeface="Myriad Web Pro" panose="020B0503030403020204" pitchFamily="34" charset="0"/>
                        </a:rPr>
                        <a:t>    1.  Vorsatz, § 15</a:t>
                      </a:r>
                    </a:p>
                    <a:p>
                      <a:endParaRPr lang="de-DE" sz="2400" dirty="0" smtClean="0">
                        <a:latin typeface="Myriad Web Pro" panose="020B0503030403020204" pitchFamily="34" charset="0"/>
                      </a:endParaRPr>
                    </a:p>
                  </a:txBody>
                  <a:tcPr/>
                </a:tc>
              </a:tr>
              <a:tr h="1365146">
                <a:tc>
                  <a:txBody>
                    <a:bodyPr/>
                    <a:lstStyle/>
                    <a:p>
                      <a:endParaRPr lang="de-DE" sz="2400" dirty="0" smtClean="0">
                        <a:latin typeface="Myriad Web Pro" panose="020B0503030403020204" pitchFamily="34" charset="0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Myriad Web Pro" panose="020B0503030403020204" pitchFamily="34" charset="0"/>
                        </a:rPr>
                        <a:t>  </a:t>
                      </a:r>
                    </a:p>
                    <a:p>
                      <a:r>
                        <a:rPr lang="de-DE" sz="2400" dirty="0" smtClean="0">
                          <a:latin typeface="Myriad Web Pro" panose="020B0503030403020204" pitchFamily="34" charset="0"/>
                        </a:rPr>
                        <a:t>   2.  Zueignungsabsicht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 smtClean="0">
                          <a:solidFill>
                            <a:schemeClr val="bg1"/>
                          </a:solidFill>
                          <a:latin typeface="Myriad Web Pro" panose="020B0503030403020204" pitchFamily="34" charset="0"/>
                        </a:rPr>
                        <a:t>     =  „überschießende    </a:t>
                      </a:r>
                      <a:br>
                        <a:rPr lang="de-DE" sz="2400" b="1" dirty="0" smtClean="0">
                          <a:solidFill>
                            <a:schemeClr val="bg1"/>
                          </a:solidFill>
                          <a:latin typeface="Myriad Web Pro" panose="020B0503030403020204" pitchFamily="34" charset="0"/>
                        </a:rPr>
                      </a:br>
                      <a:r>
                        <a:rPr lang="de-DE" sz="2400" b="1" dirty="0" smtClean="0">
                          <a:solidFill>
                            <a:schemeClr val="bg1"/>
                          </a:solidFill>
                          <a:latin typeface="Myriad Web Pro" panose="020B0503030403020204" pitchFamily="34" charset="0"/>
                        </a:rPr>
                        <a:t>           Innentendenz“    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Geschweifte Klammer rechts 7"/>
          <p:cNvSpPr/>
          <p:nvPr/>
        </p:nvSpPr>
        <p:spPr>
          <a:xfrm>
            <a:off x="4644008" y="2565024"/>
            <a:ext cx="180000" cy="1080000"/>
          </a:xfrm>
          <a:prstGeom prst="rightBrac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8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92150"/>
            <a:ext cx="8280920" cy="72062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altLang="de-DE" sz="3600" b="1" dirty="0" smtClean="0">
                <a:solidFill>
                  <a:srgbClr val="0031B5"/>
                </a:solidFill>
              </a:rPr>
              <a:t>II. Tatbestand des § 242 StGB:</a:t>
            </a:r>
            <a:endParaRPr lang="de-DE" altLang="de-DE" b="1" dirty="0" smtClean="0">
              <a:solidFill>
                <a:srgbClr val="0031B5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282756"/>
              </p:ext>
            </p:extLst>
          </p:nvPr>
        </p:nvGraphicFramePr>
        <p:xfrm>
          <a:off x="467544" y="1628800"/>
          <a:ext cx="8208912" cy="3917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56"/>
                <a:gridCol w="410445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objektiver Tatbestand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subjektiver Tatbestand</a:t>
                      </a:r>
                    </a:p>
                  </a:txBody>
                  <a:tcPr/>
                </a:tc>
              </a:tr>
              <a:tr h="1624735">
                <a:tc>
                  <a:txBody>
                    <a:bodyPr/>
                    <a:lstStyle/>
                    <a:p>
                      <a:endParaRPr lang="de-DE" sz="2400" baseline="0" dirty="0" smtClean="0">
                        <a:latin typeface="Myriad Web Pro" panose="020B0503030403020204" pitchFamily="34" charset="0"/>
                      </a:endParaRP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de-DE" sz="2400" baseline="0" dirty="0" smtClean="0">
                          <a:latin typeface="Myriad Web Pro" panose="020B0503030403020204" pitchFamily="34" charset="0"/>
                        </a:rPr>
                        <a:t>1.  fremde bewegliche Sache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de-DE" sz="2400" baseline="0" dirty="0" smtClean="0">
                          <a:latin typeface="Myriad Web Pro" panose="020B0503030403020204" pitchFamily="34" charset="0"/>
                        </a:rPr>
                        <a:t>2.  Wegnahme</a:t>
                      </a:r>
                    </a:p>
                    <a:p>
                      <a:endParaRPr lang="de-DE" sz="2400" dirty="0">
                        <a:latin typeface="Myriad Web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</a:pPr>
                      <a:endParaRPr lang="de-DE" sz="2400" dirty="0" smtClean="0">
                        <a:latin typeface="Myriad Web Pro" panose="020B0503030403020204" pitchFamily="34" charset="0"/>
                      </a:endParaRPr>
                    </a:p>
                    <a:p>
                      <a:pPr>
                        <a:spcBef>
                          <a:spcPts val="2400"/>
                        </a:spcBef>
                      </a:pPr>
                      <a:r>
                        <a:rPr lang="de-DE" sz="2400" dirty="0" smtClean="0">
                          <a:latin typeface="Myriad Web Pro" panose="020B0503030403020204" pitchFamily="34" charset="0"/>
                        </a:rPr>
                        <a:t>    1.  Vorsatz, § 15</a:t>
                      </a:r>
                    </a:p>
                    <a:p>
                      <a:endParaRPr lang="de-DE" sz="2400" dirty="0" smtClean="0">
                        <a:latin typeface="Myriad Web Pro" panose="020B0503030403020204" pitchFamily="34" charset="0"/>
                      </a:endParaRPr>
                    </a:p>
                  </a:txBody>
                  <a:tcPr/>
                </a:tc>
              </a:tr>
              <a:tr h="1365146">
                <a:tc>
                  <a:txBody>
                    <a:bodyPr/>
                    <a:lstStyle/>
                    <a:p>
                      <a:endParaRPr lang="de-DE" sz="2400" dirty="0" smtClean="0">
                        <a:latin typeface="Myriad Web Pro" panose="020B0503030403020204" pitchFamily="34" charset="0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Myriad Web Pro" panose="020B0503030403020204" pitchFamily="34" charset="0"/>
                        </a:rPr>
                        <a:t>  </a:t>
                      </a:r>
                    </a:p>
                    <a:p>
                      <a:r>
                        <a:rPr lang="de-DE" sz="2400" dirty="0" smtClean="0">
                          <a:latin typeface="Myriad Web Pro" panose="020B0503030403020204" pitchFamily="34" charset="0"/>
                        </a:rPr>
                        <a:t>   2.  Zueignungsabsicht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 smtClean="0">
                          <a:solidFill>
                            <a:srgbClr val="FF0000"/>
                          </a:solidFill>
                          <a:latin typeface="Myriad Web Pro" panose="020B0503030403020204" pitchFamily="34" charset="0"/>
                        </a:rPr>
                        <a:t>     =  „überschießende    </a:t>
                      </a:r>
                      <a:br>
                        <a:rPr lang="de-DE" sz="2400" b="1" dirty="0" smtClean="0">
                          <a:solidFill>
                            <a:srgbClr val="FF0000"/>
                          </a:solidFill>
                          <a:latin typeface="Myriad Web Pro" panose="020B0503030403020204" pitchFamily="34" charset="0"/>
                        </a:rPr>
                      </a:br>
                      <a:r>
                        <a:rPr lang="de-DE" sz="2400" b="1" dirty="0" smtClean="0">
                          <a:solidFill>
                            <a:srgbClr val="FF0000"/>
                          </a:solidFill>
                          <a:latin typeface="Myriad Web Pro" panose="020B0503030403020204" pitchFamily="34" charset="0"/>
                        </a:rPr>
                        <a:t>           Innentendenz“    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Geschweifte Klammer rechts 7"/>
          <p:cNvSpPr/>
          <p:nvPr/>
        </p:nvSpPr>
        <p:spPr>
          <a:xfrm>
            <a:off x="4644008" y="2565024"/>
            <a:ext cx="180000" cy="1080000"/>
          </a:xfrm>
          <a:prstGeom prst="rightBrac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2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92150"/>
            <a:ext cx="8280920" cy="72062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altLang="de-DE" sz="3600" b="1" dirty="0" smtClean="0">
                <a:solidFill>
                  <a:srgbClr val="0031B5"/>
                </a:solidFill>
              </a:rPr>
              <a:t>II. Tatbestand des § 242 StGB:</a:t>
            </a:r>
            <a:endParaRPr lang="de-DE" altLang="de-DE" b="1" dirty="0" smtClean="0">
              <a:solidFill>
                <a:srgbClr val="0031B5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28184"/>
              </p:ext>
            </p:extLst>
          </p:nvPr>
        </p:nvGraphicFramePr>
        <p:xfrm>
          <a:off x="467544" y="1628800"/>
          <a:ext cx="8208912" cy="3917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56"/>
                <a:gridCol w="410445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objektiver Tatbestand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subjektiver Tatbestand</a:t>
                      </a:r>
                    </a:p>
                  </a:txBody>
                  <a:tcPr/>
                </a:tc>
              </a:tr>
              <a:tr h="1624735">
                <a:tc>
                  <a:txBody>
                    <a:bodyPr/>
                    <a:lstStyle/>
                    <a:p>
                      <a:endParaRPr lang="de-DE" sz="2400" baseline="0" dirty="0" smtClean="0">
                        <a:latin typeface="Myriad Web Pro" panose="020B0503030403020204" pitchFamily="34" charset="0"/>
                      </a:endParaRP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de-DE" sz="2400" baseline="0" dirty="0" smtClean="0">
                          <a:latin typeface="Myriad Web Pro" panose="020B0503030403020204" pitchFamily="34" charset="0"/>
                        </a:rPr>
                        <a:t>1.  fremde bewegliche Sache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de-DE" sz="2400" baseline="0" dirty="0" smtClean="0">
                          <a:latin typeface="Myriad Web Pro" panose="020B0503030403020204" pitchFamily="34" charset="0"/>
                        </a:rPr>
                        <a:t>2.  Wegnahme</a:t>
                      </a:r>
                    </a:p>
                    <a:p>
                      <a:endParaRPr lang="de-DE" sz="2400" dirty="0">
                        <a:latin typeface="Myriad Web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</a:pPr>
                      <a:endParaRPr lang="de-DE" sz="2400" dirty="0" smtClean="0">
                        <a:latin typeface="Myriad Web Pro" panose="020B0503030403020204" pitchFamily="34" charset="0"/>
                      </a:endParaRPr>
                    </a:p>
                    <a:p>
                      <a:pPr>
                        <a:spcBef>
                          <a:spcPts val="2400"/>
                        </a:spcBef>
                      </a:pPr>
                      <a:r>
                        <a:rPr lang="de-DE" sz="2400" dirty="0" smtClean="0">
                          <a:latin typeface="Myriad Web Pro" panose="020B0503030403020204" pitchFamily="34" charset="0"/>
                        </a:rPr>
                        <a:t>    1.  Vorsatz, § 15</a:t>
                      </a:r>
                    </a:p>
                    <a:p>
                      <a:endParaRPr lang="de-DE" sz="2400" dirty="0" smtClean="0">
                        <a:latin typeface="Myriad Web Pro" panose="020B0503030403020204" pitchFamily="34" charset="0"/>
                      </a:endParaRPr>
                    </a:p>
                  </a:txBody>
                  <a:tcPr/>
                </a:tc>
              </a:tr>
              <a:tr h="1365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400" dirty="0" smtClean="0">
                        <a:latin typeface="Myriad Web Pro" panose="020B0503030403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 smtClean="0">
                          <a:solidFill>
                            <a:srgbClr val="FF0000"/>
                          </a:solidFill>
                          <a:latin typeface="Myriad Web Pro" panose="020B0503030403020204" pitchFamily="34" charset="0"/>
                        </a:rPr>
                        <a:t>„kupiertes Erfolgsdelikt“</a:t>
                      </a:r>
                    </a:p>
                    <a:p>
                      <a:endParaRPr lang="de-DE" sz="2400" dirty="0" smtClean="0">
                        <a:latin typeface="Myriad Web Pro" panose="020B0503030403020204" pitchFamily="34" charset="0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Myriad Web Pro" panose="020B0503030403020204" pitchFamily="34" charset="0"/>
                        </a:rPr>
                        <a:t>  </a:t>
                      </a:r>
                    </a:p>
                    <a:p>
                      <a:r>
                        <a:rPr lang="de-DE" sz="2400" dirty="0" smtClean="0">
                          <a:latin typeface="Myriad Web Pro" panose="020B0503030403020204" pitchFamily="34" charset="0"/>
                        </a:rPr>
                        <a:t>   2.  Zueignungsabsicht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 smtClean="0">
                          <a:solidFill>
                            <a:srgbClr val="FF0000"/>
                          </a:solidFill>
                          <a:latin typeface="Myriad Web Pro" panose="020B0503030403020204" pitchFamily="34" charset="0"/>
                        </a:rPr>
                        <a:t>     </a:t>
                      </a:r>
                      <a:r>
                        <a:rPr lang="de-DE" sz="2400" b="1" dirty="0" smtClean="0">
                          <a:solidFill>
                            <a:schemeClr val="tx1"/>
                          </a:solidFill>
                          <a:latin typeface="Myriad Web Pro" panose="020B0503030403020204" pitchFamily="34" charset="0"/>
                        </a:rPr>
                        <a:t>=  „überschießende    </a:t>
                      </a:r>
                      <a:br>
                        <a:rPr lang="de-DE" sz="2400" b="1" dirty="0" smtClean="0">
                          <a:solidFill>
                            <a:schemeClr val="tx1"/>
                          </a:solidFill>
                          <a:latin typeface="Myriad Web Pro" panose="020B0503030403020204" pitchFamily="34" charset="0"/>
                        </a:rPr>
                      </a:br>
                      <a:r>
                        <a:rPr lang="de-DE" sz="2400" b="1" dirty="0" smtClean="0">
                          <a:solidFill>
                            <a:schemeClr val="tx1"/>
                          </a:solidFill>
                          <a:latin typeface="Myriad Web Pro" panose="020B0503030403020204" pitchFamily="34" charset="0"/>
                        </a:rPr>
                        <a:t>           Innentendenz“    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Geschweifte Klammer rechts 7"/>
          <p:cNvSpPr/>
          <p:nvPr/>
        </p:nvSpPr>
        <p:spPr>
          <a:xfrm>
            <a:off x="4644008" y="2565024"/>
            <a:ext cx="180000" cy="1080000"/>
          </a:xfrm>
          <a:prstGeom prst="rightBrac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2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92150"/>
            <a:ext cx="8280920" cy="54737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de-DE" altLang="de-DE" b="1" dirty="0" smtClean="0"/>
          </a:p>
          <a:p>
            <a:pPr marL="0" indent="0" eaLnBrk="1" hangingPunct="1">
              <a:buNone/>
              <a:defRPr/>
            </a:pPr>
            <a:endParaRPr lang="de-DE" altLang="de-DE" sz="3600" b="1" dirty="0" smtClean="0"/>
          </a:p>
          <a:p>
            <a:pPr marL="0" indent="0" eaLnBrk="1" hangingPunct="1">
              <a:buNone/>
              <a:defRPr/>
            </a:pPr>
            <a:r>
              <a:rPr lang="de-DE" altLang="de-DE" sz="3200" b="1" dirty="0" smtClean="0"/>
              <a:t>Absicht,</a:t>
            </a:r>
            <a:r>
              <a:rPr lang="de-DE" altLang="de-DE" sz="3200" dirty="0" smtClean="0"/>
              <a:t>	1.  die </a:t>
            </a:r>
            <a:r>
              <a:rPr lang="de-DE" altLang="de-DE" sz="3200" dirty="0" smtClean="0">
                <a:solidFill>
                  <a:schemeClr val="bg1">
                    <a:lumMod val="50000"/>
                  </a:schemeClr>
                </a:solidFill>
                <a:latin typeface="Myriad Web Pro Condensed" panose="020B0506030403020204" pitchFamily="34" charset="0"/>
              </a:rPr>
              <a:t>(weggenommene fremde 			      bewegliche)</a:t>
            </a:r>
            <a:r>
              <a:rPr lang="de-DE" altLang="de-DE" sz="3200" dirty="0" smtClean="0"/>
              <a:t> Sache zuzueignen</a:t>
            </a:r>
          </a:p>
          <a:p>
            <a:pPr marL="0" indent="0" eaLnBrk="1" hangingPunct="1">
              <a:buNone/>
              <a:defRPr/>
            </a:pPr>
            <a:r>
              <a:rPr lang="de-DE" altLang="de-DE" sz="3200" dirty="0" smtClean="0"/>
              <a:t>		2.  </a:t>
            </a:r>
            <a:r>
              <a:rPr lang="de-DE" altLang="de-DE" sz="3200" dirty="0"/>
              <a:t>sich oder einem </a:t>
            </a:r>
            <a:r>
              <a:rPr lang="de-DE" altLang="de-DE" sz="3200" dirty="0" smtClean="0"/>
              <a:t>Dritten</a:t>
            </a:r>
          </a:p>
          <a:p>
            <a:pPr marL="0" indent="0" eaLnBrk="1" hangingPunct="1">
              <a:buNone/>
              <a:defRPr/>
            </a:pPr>
            <a:r>
              <a:rPr lang="de-DE" altLang="de-DE" sz="3200" dirty="0" smtClean="0"/>
              <a:t>		3.  </a:t>
            </a:r>
            <a:r>
              <a:rPr lang="de-DE" altLang="de-DE" sz="3200" dirty="0" smtClean="0">
                <a:solidFill>
                  <a:srgbClr val="000000"/>
                </a:solidFill>
              </a:rPr>
              <a:t>rechtswidrig</a:t>
            </a:r>
          </a:p>
          <a:p>
            <a:pPr marL="0" indent="0" eaLnBrk="1" hangingPunct="1">
              <a:buNone/>
              <a:defRPr/>
            </a:pPr>
            <a:endParaRPr lang="de-DE" altLang="de-DE" dirty="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96000" y="684000"/>
            <a:ext cx="8569325" cy="720725"/>
          </a:xfrm>
        </p:spPr>
        <p:txBody>
          <a:bodyPr/>
          <a:lstStyle/>
          <a:p>
            <a:pPr eaLnBrk="1" hangingPunct="1"/>
            <a:r>
              <a:rPr lang="de-DE" altLang="de-DE" sz="3600" dirty="0" smtClean="0"/>
              <a:t>III. Elemente </a:t>
            </a:r>
            <a:r>
              <a:rPr lang="de-DE" altLang="de-DE" sz="3600" dirty="0"/>
              <a:t>der Zueignungsabsicht</a:t>
            </a:r>
            <a:endParaRPr lang="de-DE" altLang="de-DE" sz="3600" dirty="0" smtClean="0"/>
          </a:p>
        </p:txBody>
      </p:sp>
    </p:spTree>
    <p:extLst>
      <p:ext uri="{BB962C8B-B14F-4D97-AF65-F5344CB8AC3E}">
        <p14:creationId xmlns:p14="http://schemas.microsoft.com/office/powerpoint/2010/main" val="94678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6000" y="1555200"/>
            <a:ext cx="8280920" cy="4609058"/>
          </a:xfrm>
        </p:spPr>
        <p:txBody>
          <a:bodyPr/>
          <a:lstStyle/>
          <a:p>
            <a:pPr marL="720000" indent="0" eaLnBrk="1" hangingPunct="1">
              <a:buNone/>
              <a:defRPr/>
            </a:pPr>
            <a:r>
              <a:rPr lang="de-DE" altLang="de-DE" dirty="0" smtClean="0">
                <a:solidFill>
                  <a:srgbClr val="000000"/>
                </a:solidFill>
              </a:rPr>
              <a:t>zweigliedriger Zueignungsbegriff (</a:t>
            </a:r>
            <a:r>
              <a:rPr lang="de-DE" altLang="de-DE" dirty="0" err="1" smtClean="0">
                <a:solidFill>
                  <a:srgbClr val="000000"/>
                </a:solidFill>
              </a:rPr>
              <a:t>hM</a:t>
            </a:r>
            <a:r>
              <a:rPr lang="de-DE" altLang="de-DE" dirty="0" smtClean="0">
                <a:solidFill>
                  <a:srgbClr val="000000"/>
                </a:solidFill>
              </a:rPr>
              <a:t>):</a:t>
            </a:r>
          </a:p>
          <a:p>
            <a:pPr marL="720000" indent="0" eaLnBrk="1" hangingPunct="1">
              <a:buNone/>
              <a:defRPr/>
            </a:pPr>
            <a:r>
              <a:rPr lang="de-DE" altLang="de-DE" b="1" dirty="0" smtClean="0">
                <a:solidFill>
                  <a:srgbClr val="000000"/>
                </a:solidFill>
              </a:rPr>
              <a:t>Zueignung = (</a:t>
            </a:r>
            <a:r>
              <a:rPr lang="de-DE" altLang="de-DE" b="1" dirty="0" err="1" smtClean="0">
                <a:solidFill>
                  <a:srgbClr val="000000"/>
                </a:solidFill>
              </a:rPr>
              <a:t>hM</a:t>
            </a:r>
            <a:r>
              <a:rPr lang="de-DE" altLang="de-DE" b="1" dirty="0" smtClean="0">
                <a:solidFill>
                  <a:srgbClr val="000000"/>
                </a:solidFill>
              </a:rPr>
              <a:t>) Aneignung + Enteignung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96000" y="684000"/>
            <a:ext cx="8569325" cy="720725"/>
          </a:xfrm>
        </p:spPr>
        <p:txBody>
          <a:bodyPr/>
          <a:lstStyle/>
          <a:p>
            <a:pPr eaLnBrk="1" hangingPunct="1"/>
            <a:r>
              <a:rPr lang="de-DE" altLang="de-DE" sz="3600" dirty="0" smtClean="0"/>
              <a:t>IV. Begriff der Zueignung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924895"/>
              </p:ext>
            </p:extLst>
          </p:nvPr>
        </p:nvGraphicFramePr>
        <p:xfrm>
          <a:off x="1115616" y="2708920"/>
          <a:ext cx="7488832" cy="3077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216"/>
                <a:gridCol w="5544616"/>
              </a:tblGrid>
              <a:tr h="1522924">
                <a:tc>
                  <a:txBody>
                    <a:bodyPr/>
                    <a:lstStyle/>
                    <a:p>
                      <a:pPr marL="0" indent="0" eaLnBrk="1" hangingPunct="1">
                        <a:buNone/>
                        <a:defRPr/>
                      </a:pPr>
                      <a:r>
                        <a:rPr lang="de-DE" sz="2400" b="1" dirty="0" smtClean="0">
                          <a:solidFill>
                            <a:srgbClr val="000000"/>
                          </a:solidFill>
                          <a:latin typeface="Myriad Web Pro" panose="020B0503030403020204" pitchFamily="34" charset="0"/>
                        </a:rPr>
                        <a:t>Aneignung:</a:t>
                      </a:r>
                    </a:p>
                    <a:p>
                      <a:pPr marL="0" indent="0" eaLnBrk="1" hangingPunct="1">
                        <a:buNone/>
                        <a:defRPr/>
                      </a:pPr>
                      <a:endParaRPr lang="de-DE" sz="2400" b="1" dirty="0" smtClean="0">
                        <a:solidFill>
                          <a:srgbClr val="FF0000"/>
                        </a:solidFill>
                        <a:latin typeface="Myriad Web Pro" panose="020B0503030403020204" pitchFamily="34" charset="0"/>
                      </a:endParaRPr>
                    </a:p>
                    <a:p>
                      <a:pPr marL="0" indent="0" eaLnBrk="1" hangingPunct="1">
                        <a:spcBef>
                          <a:spcPts val="1200"/>
                        </a:spcBef>
                        <a:buNone/>
                        <a:defRPr/>
                      </a:pPr>
                      <a:r>
                        <a:rPr lang="de-DE" sz="2400" b="0" dirty="0" smtClean="0">
                          <a:solidFill>
                            <a:srgbClr val="000000"/>
                          </a:solidFill>
                          <a:latin typeface="Myriad Web Pro" panose="020B0503030403020204" pitchFamily="34" charset="0"/>
                        </a:rPr>
                        <a:t>und</a:t>
                      </a:r>
                      <a:endParaRPr lang="de-DE" sz="2400" dirty="0">
                        <a:solidFill>
                          <a:srgbClr val="000000"/>
                        </a:solidFill>
                        <a:latin typeface="Myriad Web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i="0" dirty="0" smtClean="0">
                          <a:solidFill>
                            <a:srgbClr val="000000"/>
                          </a:solidFill>
                          <a:latin typeface="Myriad Web Pro" panose="020B0503030403020204" pitchFamily="34" charset="0"/>
                        </a:rPr>
                        <a:t>= die </a:t>
                      </a:r>
                      <a:r>
                        <a:rPr lang="de-DE" sz="2400" i="0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zumindest vorübergehende </a:t>
                      </a:r>
                      <a:r>
                        <a:rPr lang="de-DE" sz="2400" dirty="0" smtClean="0">
                          <a:latin typeface="Myriad Web Pro" panose="020B0503030403020204" pitchFamily="34" charset="0"/>
                        </a:rPr>
                        <a:t>Inbesitznahme der Sache als eigene </a:t>
                      </a:r>
                      <a:br>
                        <a:rPr lang="de-DE" sz="2400" dirty="0" smtClean="0">
                          <a:latin typeface="Myriad Web Pro" panose="020B0503030403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rgbClr val="000000"/>
                          </a:solidFill>
                          <a:latin typeface="Myriad Web Pro" panose="020B0503030403020204" pitchFamily="34" charset="0"/>
                        </a:rPr>
                        <a:t>zum Zweck ihrer (beliebigen) Nutzung</a:t>
                      </a:r>
                      <a:endParaRPr lang="de-DE" sz="2400" dirty="0">
                        <a:solidFill>
                          <a:srgbClr val="000000"/>
                        </a:solidFill>
                        <a:latin typeface="Myriad Web Pro" panose="020B0503030403020204" pitchFamily="34" charset="0"/>
                      </a:endParaRPr>
                    </a:p>
                  </a:txBody>
                  <a:tcPr/>
                </a:tc>
              </a:tr>
              <a:tr h="1429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 smtClean="0">
                          <a:solidFill>
                            <a:srgbClr val="000000"/>
                          </a:solidFill>
                          <a:latin typeface="Myriad Web Pro" panose="020B0503030403020204" pitchFamily="34" charset="0"/>
                        </a:rPr>
                        <a:t>Enteignung:</a:t>
                      </a:r>
                      <a:r>
                        <a:rPr lang="de-DE" sz="2400" dirty="0" smtClean="0">
                          <a:solidFill>
                            <a:srgbClr val="000000"/>
                          </a:solidFill>
                          <a:latin typeface="Myriad Web Pro" panose="020B0503030403020204" pitchFamily="34" charset="0"/>
                        </a:rPr>
                        <a:t> </a:t>
                      </a:r>
                    </a:p>
                    <a:p>
                      <a:endParaRPr lang="de-DE" sz="2400" dirty="0">
                        <a:latin typeface="Myriad Web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rgbClr val="000000"/>
                          </a:solidFill>
                          <a:latin typeface="Myriad Web Pro" panose="020B0503030403020204" pitchFamily="34" charset="0"/>
                        </a:rPr>
                        <a:t>= dem Eigentümer </a:t>
                      </a:r>
                      <a:r>
                        <a:rPr lang="de-DE" sz="2400" i="0" dirty="0" smtClean="0">
                          <a:solidFill>
                            <a:srgbClr val="0031B5"/>
                          </a:solidFill>
                          <a:latin typeface="Myriad Web Pro" panose="020B0503030403020204" pitchFamily="34" charset="0"/>
                        </a:rPr>
                        <a:t>dauerhaft </a:t>
                      </a:r>
                      <a:r>
                        <a:rPr lang="de-DE" sz="2400" dirty="0" smtClean="0">
                          <a:solidFill>
                            <a:srgbClr val="000000"/>
                          </a:solidFill>
                          <a:latin typeface="Myriad Web Pro" panose="020B0503030403020204" pitchFamily="34" charset="0"/>
                        </a:rPr>
                        <a:t>die </a:t>
                      </a:r>
                      <a:br>
                        <a:rPr lang="de-DE" sz="2400" dirty="0" smtClean="0">
                          <a:solidFill>
                            <a:srgbClr val="000000"/>
                          </a:solidFill>
                          <a:latin typeface="Myriad Web Pro" panose="020B0503030403020204" pitchFamily="34" charset="0"/>
                        </a:rPr>
                      </a:br>
                      <a:r>
                        <a:rPr lang="de-DE" sz="2400" dirty="0" smtClean="0">
                          <a:solidFill>
                            <a:srgbClr val="000000"/>
                          </a:solidFill>
                          <a:latin typeface="Myriad Web Pro" panose="020B0503030403020204" pitchFamily="34" charset="0"/>
                        </a:rPr>
                        <a:t>ihm zustehende besitzbezogene Verfügungsmacht vorenthalten</a:t>
                      </a:r>
                      <a:endParaRPr lang="de-DE" altLang="de-DE" sz="2400" dirty="0" smtClean="0">
                        <a:solidFill>
                          <a:srgbClr val="000000"/>
                        </a:solidFill>
                        <a:latin typeface="Myriad Web Pro" panose="020B0503030403020204" pitchFamily="34" charset="0"/>
                      </a:endParaRPr>
                    </a:p>
                    <a:p>
                      <a:endParaRPr lang="de-DE" sz="2400" dirty="0">
                        <a:latin typeface="Myriad Web Pro" panose="020B05030304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23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BonnPP3">
  <a:themeElements>
    <a:clrScheme name="UniBonnPP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niBonnPP3">
      <a:majorFont>
        <a:latin typeface="News Gothic MT"/>
        <a:ea typeface=""/>
        <a:cs typeface=""/>
      </a:majorFont>
      <a:minorFont>
        <a:latin typeface="News Gothic M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BonnPP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BonnPP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BonnPP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BonnPP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BonnPP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BonnPP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BonnPP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BonnPP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BonnPP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BonnPP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BonnPP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BonnPP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1332</Words>
  <Application>Microsoft Office PowerPoint</Application>
  <PresentationFormat>Bildschirmpräsentation (4:3)</PresentationFormat>
  <Paragraphs>265</Paragraphs>
  <Slides>29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40" baseType="lpstr">
      <vt:lpstr>Arial</vt:lpstr>
      <vt:lpstr>Myriad Web Pro</vt:lpstr>
      <vt:lpstr>Wingdings 3</vt:lpstr>
      <vt:lpstr>Wingdings</vt:lpstr>
      <vt:lpstr>Myriad Web Pro Condensed</vt:lpstr>
      <vt:lpstr>ZapfDingbats</vt:lpstr>
      <vt:lpstr>ITC Zapf Dingbats</vt:lpstr>
      <vt:lpstr>Myriad Roman</vt:lpstr>
      <vt:lpstr>Symbol</vt:lpstr>
      <vt:lpstr>News Gothic MT</vt:lpstr>
      <vt:lpstr>UniBonnPP3</vt:lpstr>
      <vt:lpstr>Die Grundlagen der Zueignungsabsicht beim Diebstahl (§ 242 StGB)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III. Elemente der Zueignungsabsicht</vt:lpstr>
      <vt:lpstr>IV. Begriff der Zueignung</vt:lpstr>
      <vt:lpstr>V. Begriff der Zueignungsabsicht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VII. Beispiele zum Zueignungsobjekt</vt:lpstr>
      <vt:lpstr>VII. Beispiele zum Zueignungsobjekt</vt:lpstr>
      <vt:lpstr>VII. Beispiele zum Zueignungsobjekt</vt:lpstr>
      <vt:lpstr>VII. Beispiele zum Zueignungsobjekt</vt:lpstr>
      <vt:lpstr>VIII. Selbst- oder Drittzueignung </vt:lpstr>
      <vt:lpstr>IX. Abgrenzung zur Gebrauchsanmaßung </vt:lpstr>
      <vt:lpstr>IX. Abgrenzung zur Gebrauchsanmaßung </vt:lpstr>
      <vt:lpstr>IX. Abgrenzung zur Gebrauchsanmaßung </vt:lpstr>
      <vt:lpstr>X. Abgrenzung zur Sachentziehung </vt:lpstr>
      <vt:lpstr>X. Abgrenzung zur Sachentziehung </vt:lpstr>
      <vt:lpstr>XI. Abgrenzung zur Sachentziehung</vt:lpstr>
      <vt:lpstr>XI. Abgrenzung zur Sachbeschädigung </vt:lpstr>
      <vt:lpstr>Abgrenzungen:  Übersicht </vt:lpstr>
      <vt:lpstr>PowerPoint-Präsentation</vt:lpstr>
    </vt:vector>
  </TitlesOfParts>
  <Company>Universität Bonn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Traditionell  modern</dc:title>
  <dc:creator>Stuckenberg</dc:creator>
  <cp:lastModifiedBy>Carl-Friedrich Stuckenberg</cp:lastModifiedBy>
  <cp:revision>233</cp:revision>
  <dcterms:created xsi:type="dcterms:W3CDTF">2004-10-20T09:22:14Z</dcterms:created>
  <dcterms:modified xsi:type="dcterms:W3CDTF">2015-11-26T16:53:46Z</dcterms:modified>
</cp:coreProperties>
</file>